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7.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8.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notesSlides/notesSlide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9724" r:id="rId1"/>
  </p:sldMasterIdLst>
  <p:notesMasterIdLst>
    <p:notesMasterId r:id="rId26"/>
  </p:notesMasterIdLst>
  <p:handoutMasterIdLst>
    <p:handoutMasterId r:id="rId27"/>
  </p:handoutMasterIdLst>
  <p:sldIdLst>
    <p:sldId id="707" r:id="rId2"/>
    <p:sldId id="831" r:id="rId3"/>
    <p:sldId id="911" r:id="rId4"/>
    <p:sldId id="842" r:id="rId5"/>
    <p:sldId id="845" r:id="rId6"/>
    <p:sldId id="838" r:id="rId7"/>
    <p:sldId id="901" r:id="rId8"/>
    <p:sldId id="861" r:id="rId9"/>
    <p:sldId id="908" r:id="rId10"/>
    <p:sldId id="896" r:id="rId11"/>
    <p:sldId id="906" r:id="rId12"/>
    <p:sldId id="907" r:id="rId13"/>
    <p:sldId id="910" r:id="rId14"/>
    <p:sldId id="909" r:id="rId15"/>
    <p:sldId id="841" r:id="rId16"/>
    <p:sldId id="848" r:id="rId17"/>
    <p:sldId id="881" r:id="rId18"/>
    <p:sldId id="883" r:id="rId19"/>
    <p:sldId id="885" r:id="rId20"/>
    <p:sldId id="884" r:id="rId21"/>
    <p:sldId id="886" r:id="rId22"/>
    <p:sldId id="887" r:id="rId23"/>
    <p:sldId id="882" r:id="rId24"/>
    <p:sldId id="763" r:id="rId25"/>
  </p:sldIdLst>
  <p:sldSz cx="6858000" cy="9144000" type="screen4x3"/>
  <p:notesSz cx="9866313" cy="6735763"/>
  <p:defaultTextStyle>
    <a:defPPr>
      <a:defRPr lang="fr-FR"/>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5"/>
    <a:srgbClr val="C47500"/>
    <a:srgbClr val="FF9900"/>
    <a:srgbClr val="01532C"/>
    <a:srgbClr val="009A46"/>
    <a:srgbClr val="92D050"/>
    <a:srgbClr val="2F2F8D"/>
    <a:srgbClr val="4F4FC5"/>
    <a:srgbClr val="007445"/>
    <a:srgbClr val="00A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40" autoAdjust="0"/>
    <p:restoredTop sz="96841" autoAdjust="0"/>
  </p:normalViewPr>
  <p:slideViewPr>
    <p:cSldViewPr>
      <p:cViewPr varScale="1">
        <p:scale>
          <a:sx n="50" d="100"/>
          <a:sy n="50" d="100"/>
        </p:scale>
        <p:origin x="2368" y="48"/>
      </p:cViewPr>
      <p:guideLst>
        <p:guide orient="horz" pos="2880"/>
        <p:guide pos="216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73" d="100"/>
        <a:sy n="73" d="100"/>
      </p:scale>
      <p:origin x="0" y="0"/>
    </p:cViewPr>
  </p:sorterViewPr>
  <p:notesViewPr>
    <p:cSldViewPr>
      <p:cViewPr varScale="1">
        <p:scale>
          <a:sx n="79" d="100"/>
          <a:sy n="79" d="100"/>
        </p:scale>
        <p:origin x="3954" y="102"/>
      </p:cViewPr>
      <p:guideLst>
        <p:guide orient="horz" pos="2122"/>
        <p:guide pos="31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5.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 Id="rId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de_calcul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de_calcul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de_calcul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de_calcul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de_calcul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de_calcul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Feuille_de_calcul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Feuille_de_calcul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Feuille_de_calcul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Feuille_de_calcul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Feuille_de_calcul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Feuille_de_calcul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Feuille_de_calcul_Microsoft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Feuille_de_calcul_Microsoft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Feuille_de_calcul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Feuille_de_calcul_Microsoft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Feuille_de_calcul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Feuille_de_calcul_Microsoft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Feuille_de_calcul_Microsoft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Feuille_de_calcul_Microsoft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Feuille_de_calcul_Microsoft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Feuille_de_calcul_Microsoft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Feuille_de_calcul_Microsoft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Feuille_de_calcul_Microsoft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Feuille_de_calcul_Microsoft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Feuille_de_calcul_Microsoft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Feuille_de_calcul_Microsoft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Feuille_de_calcul_Microsoft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Feuille_de_calcul_Microsoft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Feuille_de_calcul_Microsoft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Feuille_de_calcul_Microsoft_Excel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Feuille_de_calcul_Microsoft_Excel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Feuille_de_calcul_Microsoft_Excel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Feuille_de_calcul_Microsoft_Excel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Feuille_de_calcul_Microsoft_Excel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Feuille_de_calcul_Microsoft_Excel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Feuille_de_calcul_Microsoft_Excel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Feuille_de_calcul_Microsoft_Excel63.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26564699562213"/>
          <c:y val="1.4071528528255566E-2"/>
          <c:w val="0.4584353496587581"/>
          <c:h val="0.96909406250035102"/>
        </c:manualLayout>
      </c:layout>
      <c:barChart>
        <c:barDir val="bar"/>
        <c:grouping val="clustered"/>
        <c:varyColors val="0"/>
        <c:ser>
          <c:idx val="0"/>
          <c:order val="0"/>
          <c:tx>
            <c:strRef>
              <c:f>Feuil1!$B$1</c:f>
              <c:strCache>
                <c:ptCount val="1"/>
                <c:pt idx="0">
                  <c:v>Série 1</c:v>
                </c:pt>
              </c:strCache>
            </c:strRef>
          </c:tx>
          <c:spPr>
            <a:solidFill>
              <a:srgbClr val="0055A5"/>
            </a:solidFill>
          </c:spPr>
          <c:invertIfNegative val="0"/>
          <c:dLbls>
            <c:spPr>
              <a:noFill/>
              <a:ln>
                <a:noFill/>
              </a:ln>
              <a:effectLst/>
            </c:spPr>
            <c:txPr>
              <a:bodyPr/>
              <a:lstStyle/>
              <a:p>
                <a:pPr>
                  <a:defRPr sz="1100" b="0">
                    <a:solidFill>
                      <a:schemeClr val="tx1">
                        <a:lumMod val="85000"/>
                        <a:lumOff val="1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Feuil1!$A$2:$A$31</c:f>
              <c:strCache>
                <c:ptCount val="30"/>
                <c:pt idx="0">
                  <c:v>E.Leclerc</c:v>
                </c:pt>
                <c:pt idx="1">
                  <c:v>Danone</c:v>
                </c:pt>
                <c:pt idx="2">
                  <c:v>Google</c:v>
                </c:pt>
                <c:pt idx="3">
                  <c:v>Amazon</c:v>
                </c:pt>
                <c:pt idx="4">
                  <c:v>Carrefour</c:v>
                </c:pt>
                <c:pt idx="5">
                  <c:v>Lidl</c:v>
                </c:pt>
                <c:pt idx="6">
                  <c:v>Airbus</c:v>
                </c:pt>
                <c:pt idx="7">
                  <c:v>Fleury Michon</c:v>
                </c:pt>
                <c:pt idx="8">
                  <c:v>Nespresso</c:v>
                </c:pt>
                <c:pt idx="9">
                  <c:v>Air France</c:v>
                </c:pt>
                <c:pt idx="10">
                  <c:v>Disneyland</c:v>
                </c:pt>
                <c:pt idx="11">
                  <c:v>Monoprix</c:v>
                </c:pt>
                <c:pt idx="12">
                  <c:v>Engie</c:v>
                </c:pt>
                <c:pt idx="13">
                  <c:v>La Poste</c:v>
                </c:pt>
                <c:pt idx="14">
                  <c:v>Orange</c:v>
                </c:pt>
                <c:pt idx="15">
                  <c:v>Always</c:v>
                </c:pt>
                <c:pt idx="16">
                  <c:v>Tesla</c:v>
                </c:pt>
                <c:pt idx="17">
                  <c:v>Ouibus</c:v>
                </c:pt>
                <c:pt idx="18">
                  <c:v>Accor</c:v>
                </c:pt>
                <c:pt idx="19">
                  <c:v>Club Med</c:v>
                </c:pt>
                <c:pt idx="20">
                  <c:v>SNCF</c:v>
                </c:pt>
                <c:pt idx="21">
                  <c:v>Facebook</c:v>
                </c:pt>
                <c:pt idx="22">
                  <c:v>Starbucks</c:v>
                </c:pt>
                <c:pt idx="23">
                  <c:v>Airbnb</c:v>
                </c:pt>
                <c:pt idx="24">
                  <c:v>Axa</c:v>
                </c:pt>
                <c:pt idx="25">
                  <c:v>Motorola</c:v>
                </c:pt>
                <c:pt idx="26">
                  <c:v>EY</c:v>
                </c:pt>
                <c:pt idx="27">
                  <c:v>BNP Paribas</c:v>
                </c:pt>
                <c:pt idx="28">
                  <c:v>Hello Bank</c:v>
                </c:pt>
                <c:pt idx="29">
                  <c:v>Stuart</c:v>
                </c:pt>
              </c:strCache>
            </c:strRef>
          </c:cat>
          <c:val>
            <c:numRef>
              <c:f>Feuil1!$B$2:$B$31</c:f>
              <c:numCache>
                <c:formatCode>0%</c:formatCode>
                <c:ptCount val="30"/>
                <c:pt idx="0">
                  <c:v>0.85</c:v>
                </c:pt>
                <c:pt idx="1">
                  <c:v>0.83</c:v>
                </c:pt>
                <c:pt idx="2">
                  <c:v>0.82</c:v>
                </c:pt>
                <c:pt idx="3">
                  <c:v>0.81</c:v>
                </c:pt>
                <c:pt idx="4">
                  <c:v>0.81</c:v>
                </c:pt>
                <c:pt idx="5">
                  <c:v>0.81</c:v>
                </c:pt>
                <c:pt idx="6">
                  <c:v>0.81</c:v>
                </c:pt>
                <c:pt idx="7">
                  <c:v>0.78</c:v>
                </c:pt>
                <c:pt idx="8">
                  <c:v>0.77</c:v>
                </c:pt>
                <c:pt idx="9">
                  <c:v>0.76</c:v>
                </c:pt>
                <c:pt idx="10">
                  <c:v>0.76</c:v>
                </c:pt>
                <c:pt idx="11">
                  <c:v>0.74</c:v>
                </c:pt>
                <c:pt idx="12">
                  <c:v>0.72</c:v>
                </c:pt>
                <c:pt idx="13">
                  <c:v>0.72</c:v>
                </c:pt>
                <c:pt idx="14">
                  <c:v>0.69</c:v>
                </c:pt>
                <c:pt idx="15">
                  <c:v>0.69</c:v>
                </c:pt>
                <c:pt idx="16">
                  <c:v>0.67</c:v>
                </c:pt>
                <c:pt idx="17">
                  <c:v>0.67</c:v>
                </c:pt>
                <c:pt idx="18">
                  <c:v>0.65</c:v>
                </c:pt>
                <c:pt idx="19">
                  <c:v>0.64</c:v>
                </c:pt>
                <c:pt idx="20">
                  <c:v>0.64</c:v>
                </c:pt>
                <c:pt idx="21">
                  <c:v>0.6</c:v>
                </c:pt>
                <c:pt idx="22">
                  <c:v>0.6</c:v>
                </c:pt>
                <c:pt idx="23">
                  <c:v>0.59</c:v>
                </c:pt>
                <c:pt idx="24">
                  <c:v>0.59</c:v>
                </c:pt>
                <c:pt idx="25">
                  <c:v>0.56999999999999995</c:v>
                </c:pt>
                <c:pt idx="26">
                  <c:v>0.56999999999999995</c:v>
                </c:pt>
                <c:pt idx="27">
                  <c:v>0.55000000000000004</c:v>
                </c:pt>
                <c:pt idx="28">
                  <c:v>0.51</c:v>
                </c:pt>
                <c:pt idx="29">
                  <c:v>0.46</c:v>
                </c:pt>
              </c:numCache>
            </c:numRef>
          </c:val>
        </c:ser>
        <c:dLbls>
          <c:showLegendKey val="0"/>
          <c:showVal val="0"/>
          <c:showCatName val="0"/>
          <c:showSerName val="0"/>
          <c:showPercent val="0"/>
          <c:showBubbleSize val="0"/>
        </c:dLbls>
        <c:gapWidth val="150"/>
        <c:axId val="904877168"/>
        <c:axId val="904863024"/>
      </c:barChart>
      <c:catAx>
        <c:axId val="904877168"/>
        <c:scaling>
          <c:orientation val="maxMin"/>
        </c:scaling>
        <c:delete val="0"/>
        <c:axPos val="l"/>
        <c:numFmt formatCode="General" sourceLinked="0"/>
        <c:majorTickMark val="none"/>
        <c:minorTickMark val="none"/>
        <c:tickLblPos val="nextTo"/>
        <c:txPr>
          <a:bodyPr/>
          <a:lstStyle/>
          <a:p>
            <a:pPr>
              <a:defRPr sz="1200" b="0">
                <a:solidFill>
                  <a:schemeClr val="tx1">
                    <a:lumMod val="85000"/>
                    <a:lumOff val="15000"/>
                  </a:schemeClr>
                </a:solidFill>
                <a:latin typeface="Book Antiqua" pitchFamily="18" charset="0"/>
              </a:defRPr>
            </a:pPr>
            <a:endParaRPr lang="fr-FR"/>
          </a:p>
        </c:txPr>
        <c:crossAx val="904863024"/>
        <c:crosses val="autoZero"/>
        <c:auto val="1"/>
        <c:lblAlgn val="ctr"/>
        <c:lblOffset val="100"/>
        <c:noMultiLvlLbl val="0"/>
      </c:catAx>
      <c:valAx>
        <c:axId val="904863024"/>
        <c:scaling>
          <c:orientation val="minMax"/>
          <c:max val="0.9"/>
          <c:min val="0"/>
        </c:scaling>
        <c:delete val="1"/>
        <c:axPos val="t"/>
        <c:numFmt formatCode="0%" sourceLinked="1"/>
        <c:majorTickMark val="out"/>
        <c:minorTickMark val="none"/>
        <c:tickLblPos val="nextTo"/>
        <c:crossAx val="90487716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58979557826902"/>
          <c:y val="0"/>
          <c:w val="0.40859456640346098"/>
          <c:h val="0.9589613499734595"/>
        </c:manualLayout>
      </c:layout>
      <c:barChart>
        <c:barDir val="bar"/>
        <c:grouping val="clustered"/>
        <c:varyColors val="0"/>
        <c:ser>
          <c:idx val="0"/>
          <c:order val="0"/>
          <c:tx>
            <c:strRef>
              <c:f>Feuil1!$B$1</c:f>
              <c:strCache>
                <c:ptCount val="1"/>
                <c:pt idx="0">
                  <c:v>Série 1</c:v>
                </c:pt>
              </c:strCache>
            </c:strRef>
          </c:tx>
          <c:spPr>
            <a:solidFill>
              <a:srgbClr val="0055A5"/>
            </a:solidFill>
          </c:spPr>
          <c:invertIfNegative val="0"/>
          <c:dLbls>
            <c:spPr>
              <a:noFill/>
              <a:ln>
                <a:noFill/>
              </a:ln>
              <a:effectLst/>
            </c:spPr>
            <c:txPr>
              <a:bodyPr/>
              <a:lstStyle/>
              <a:p>
                <a:pPr>
                  <a:defRPr sz="12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E.Leclerc</c:v>
                </c:pt>
                <c:pt idx="1">
                  <c:v>Carrefour</c:v>
                </c:pt>
                <c:pt idx="2">
                  <c:v>Lidl</c:v>
                </c:pt>
                <c:pt idx="3">
                  <c:v>Amazon</c:v>
                </c:pt>
                <c:pt idx="4">
                  <c:v>Monoprix</c:v>
                </c:pt>
              </c:strCache>
            </c:strRef>
          </c:cat>
          <c:val>
            <c:numRef>
              <c:f>Feuil1!$B$2:$B$6</c:f>
              <c:numCache>
                <c:formatCode>0%</c:formatCode>
                <c:ptCount val="5"/>
                <c:pt idx="0">
                  <c:v>0.85</c:v>
                </c:pt>
                <c:pt idx="1">
                  <c:v>0.81</c:v>
                </c:pt>
                <c:pt idx="2">
                  <c:v>0.81</c:v>
                </c:pt>
                <c:pt idx="3">
                  <c:v>0.81</c:v>
                </c:pt>
                <c:pt idx="4">
                  <c:v>0.74</c:v>
                </c:pt>
              </c:numCache>
            </c:numRef>
          </c:val>
        </c:ser>
        <c:dLbls>
          <c:showLegendKey val="0"/>
          <c:showVal val="0"/>
          <c:showCatName val="0"/>
          <c:showSerName val="0"/>
          <c:showPercent val="0"/>
          <c:showBubbleSize val="0"/>
        </c:dLbls>
        <c:gapWidth val="150"/>
        <c:axId val="984590640"/>
        <c:axId val="984600432"/>
      </c:barChart>
      <c:catAx>
        <c:axId val="984590640"/>
        <c:scaling>
          <c:orientation val="maxMin"/>
        </c:scaling>
        <c:delete val="0"/>
        <c:axPos val="l"/>
        <c:numFmt formatCode="General" sourceLinked="0"/>
        <c:majorTickMark val="out"/>
        <c:minorTickMark val="none"/>
        <c:tickLblPos val="nextTo"/>
        <c:spPr>
          <a:ln>
            <a:noFill/>
          </a:ln>
        </c:spPr>
        <c:txPr>
          <a:bodyPr/>
          <a:lstStyle/>
          <a:p>
            <a:pPr>
              <a:defRPr sz="1200" b="1">
                <a:solidFill>
                  <a:schemeClr val="tx1">
                    <a:lumMod val="75000"/>
                    <a:lumOff val="25000"/>
                  </a:schemeClr>
                </a:solidFill>
                <a:latin typeface="Book Antiqua" pitchFamily="18" charset="0"/>
              </a:defRPr>
            </a:pPr>
            <a:endParaRPr lang="fr-FR"/>
          </a:p>
        </c:txPr>
        <c:crossAx val="984600432"/>
        <c:crosses val="autoZero"/>
        <c:auto val="1"/>
        <c:lblAlgn val="ctr"/>
        <c:lblOffset val="100"/>
        <c:noMultiLvlLbl val="0"/>
      </c:catAx>
      <c:valAx>
        <c:axId val="984600432"/>
        <c:scaling>
          <c:orientation val="minMax"/>
          <c:max val="1"/>
          <c:min val="0.2"/>
        </c:scaling>
        <c:delete val="1"/>
        <c:axPos val="t"/>
        <c:numFmt formatCode="0%" sourceLinked="1"/>
        <c:majorTickMark val="out"/>
        <c:minorTickMark val="none"/>
        <c:tickLblPos val="nextTo"/>
        <c:crossAx val="98459064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58979557826902"/>
          <c:y val="0"/>
          <c:w val="0.53850105229241196"/>
          <c:h val="1"/>
        </c:manualLayout>
      </c:layout>
      <c:barChart>
        <c:barDir val="bar"/>
        <c:grouping val="clustered"/>
        <c:varyColors val="0"/>
        <c:ser>
          <c:idx val="0"/>
          <c:order val="0"/>
          <c:tx>
            <c:strRef>
              <c:f>Feuil1!$B$1</c:f>
              <c:strCache>
                <c:ptCount val="1"/>
                <c:pt idx="0">
                  <c:v>Série 1</c:v>
                </c:pt>
              </c:strCache>
            </c:strRef>
          </c:tx>
          <c:spPr>
            <a:solidFill>
              <a:srgbClr val="0055A5"/>
            </a:solidFill>
          </c:spPr>
          <c:invertIfNegative val="0"/>
          <c:dLbls>
            <c:spPr>
              <a:noFill/>
              <a:ln>
                <a:noFill/>
              </a:ln>
              <a:effectLst/>
            </c:spPr>
            <c:txPr>
              <a:bodyPr/>
              <a:lstStyle/>
              <a:p>
                <a:pPr>
                  <a:defRPr sz="12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Danone</c:v>
                </c:pt>
                <c:pt idx="1">
                  <c:v>Fleury Michon</c:v>
                </c:pt>
                <c:pt idx="2">
                  <c:v>Nespresso</c:v>
                </c:pt>
                <c:pt idx="3">
                  <c:v>Always</c:v>
                </c:pt>
                <c:pt idx="4">
                  <c:v>Starbucks</c:v>
                </c:pt>
              </c:strCache>
            </c:strRef>
          </c:cat>
          <c:val>
            <c:numRef>
              <c:f>Feuil1!$B$2:$B$6</c:f>
              <c:numCache>
                <c:formatCode>0%</c:formatCode>
                <c:ptCount val="5"/>
                <c:pt idx="0">
                  <c:v>0.83</c:v>
                </c:pt>
                <c:pt idx="1">
                  <c:v>0.78</c:v>
                </c:pt>
                <c:pt idx="2">
                  <c:v>0.77</c:v>
                </c:pt>
                <c:pt idx="3">
                  <c:v>0.69</c:v>
                </c:pt>
                <c:pt idx="4">
                  <c:v>0.6</c:v>
                </c:pt>
              </c:numCache>
            </c:numRef>
          </c:val>
        </c:ser>
        <c:dLbls>
          <c:showLegendKey val="0"/>
          <c:showVal val="0"/>
          <c:showCatName val="0"/>
          <c:showSerName val="0"/>
          <c:showPercent val="0"/>
          <c:showBubbleSize val="0"/>
        </c:dLbls>
        <c:gapWidth val="150"/>
        <c:axId val="984610224"/>
        <c:axId val="984599344"/>
      </c:barChart>
      <c:catAx>
        <c:axId val="984610224"/>
        <c:scaling>
          <c:orientation val="maxMin"/>
        </c:scaling>
        <c:delete val="0"/>
        <c:axPos val="l"/>
        <c:numFmt formatCode="General" sourceLinked="0"/>
        <c:majorTickMark val="out"/>
        <c:minorTickMark val="none"/>
        <c:tickLblPos val="nextTo"/>
        <c:spPr>
          <a:ln>
            <a:noFill/>
          </a:ln>
        </c:spPr>
        <c:txPr>
          <a:bodyPr/>
          <a:lstStyle/>
          <a:p>
            <a:pPr>
              <a:defRPr sz="1200" b="1">
                <a:solidFill>
                  <a:schemeClr val="tx1">
                    <a:lumMod val="75000"/>
                    <a:lumOff val="25000"/>
                  </a:schemeClr>
                </a:solidFill>
                <a:latin typeface="Book Antiqua" pitchFamily="18" charset="0"/>
              </a:defRPr>
            </a:pPr>
            <a:endParaRPr lang="fr-FR"/>
          </a:p>
        </c:txPr>
        <c:crossAx val="984599344"/>
        <c:crosses val="autoZero"/>
        <c:auto val="1"/>
        <c:lblAlgn val="ctr"/>
        <c:lblOffset val="100"/>
        <c:noMultiLvlLbl val="0"/>
      </c:catAx>
      <c:valAx>
        <c:axId val="984599344"/>
        <c:scaling>
          <c:orientation val="minMax"/>
          <c:max val="1"/>
          <c:min val="0.2"/>
        </c:scaling>
        <c:delete val="1"/>
        <c:axPos val="t"/>
        <c:numFmt formatCode="0%" sourceLinked="1"/>
        <c:majorTickMark val="out"/>
        <c:minorTickMark val="none"/>
        <c:tickLblPos val="nextTo"/>
        <c:crossAx val="98461022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19863592362869"/>
          <c:y val="2.0519325013270213E-2"/>
          <c:w val="0.38415358175894265"/>
          <c:h val="0.9589613499734595"/>
        </c:manualLayout>
      </c:layout>
      <c:barChart>
        <c:barDir val="bar"/>
        <c:grouping val="clustered"/>
        <c:varyColors val="0"/>
        <c:ser>
          <c:idx val="0"/>
          <c:order val="0"/>
          <c:tx>
            <c:strRef>
              <c:f>Feuil1!$B$1</c:f>
              <c:strCache>
                <c:ptCount val="1"/>
                <c:pt idx="0">
                  <c:v>Série 1</c:v>
                </c:pt>
              </c:strCache>
            </c:strRef>
          </c:tx>
          <c:spPr>
            <a:solidFill>
              <a:schemeClr val="accent2">
                <a:lumMod val="60000"/>
                <a:lumOff val="40000"/>
              </a:schemeClr>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Danone</c:v>
                </c:pt>
                <c:pt idx="1">
                  <c:v>Nespresso</c:v>
                </c:pt>
                <c:pt idx="2">
                  <c:v>Fleury Michon</c:v>
                </c:pt>
                <c:pt idx="3">
                  <c:v>Always</c:v>
                </c:pt>
                <c:pt idx="4">
                  <c:v>Starbucks</c:v>
                </c:pt>
              </c:strCache>
            </c:strRef>
          </c:cat>
          <c:val>
            <c:numRef>
              <c:f>Feuil1!$B$2:$B$6</c:f>
              <c:numCache>
                <c:formatCode>0%</c:formatCode>
                <c:ptCount val="5"/>
                <c:pt idx="0">
                  <c:v>0.66</c:v>
                </c:pt>
                <c:pt idx="1">
                  <c:v>0.59</c:v>
                </c:pt>
                <c:pt idx="2">
                  <c:v>0.54</c:v>
                </c:pt>
                <c:pt idx="3">
                  <c:v>0.5</c:v>
                </c:pt>
                <c:pt idx="4">
                  <c:v>0.46</c:v>
                </c:pt>
              </c:numCache>
            </c:numRef>
          </c:val>
        </c:ser>
        <c:dLbls>
          <c:showLegendKey val="0"/>
          <c:showVal val="0"/>
          <c:showCatName val="0"/>
          <c:showSerName val="0"/>
          <c:showPercent val="0"/>
          <c:showBubbleSize val="0"/>
        </c:dLbls>
        <c:gapWidth val="150"/>
        <c:axId val="984606960"/>
        <c:axId val="984603696"/>
      </c:barChart>
      <c:catAx>
        <c:axId val="98460696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603696"/>
        <c:crosses val="autoZero"/>
        <c:auto val="1"/>
        <c:lblAlgn val="ctr"/>
        <c:lblOffset val="100"/>
        <c:noMultiLvlLbl val="0"/>
      </c:catAx>
      <c:valAx>
        <c:axId val="984603696"/>
        <c:scaling>
          <c:orientation val="minMax"/>
          <c:max val="0.9"/>
          <c:min val="0"/>
        </c:scaling>
        <c:delete val="1"/>
        <c:axPos val="t"/>
        <c:numFmt formatCode="0%" sourceLinked="1"/>
        <c:majorTickMark val="out"/>
        <c:minorTickMark val="none"/>
        <c:tickLblPos val="nextTo"/>
        <c:crossAx val="98460696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52937440701742"/>
          <c:y val="2.0519325013270213E-2"/>
          <c:w val="0.38415358175894265"/>
          <c:h val="0.9589613499734595"/>
        </c:manualLayout>
      </c:layout>
      <c:barChart>
        <c:barDir val="bar"/>
        <c:grouping val="clustered"/>
        <c:varyColors val="0"/>
        <c:ser>
          <c:idx val="0"/>
          <c:order val="0"/>
          <c:tx>
            <c:strRef>
              <c:f>Feuil1!$B$1</c:f>
              <c:strCache>
                <c:ptCount val="1"/>
                <c:pt idx="0">
                  <c:v>Série 1</c:v>
                </c:pt>
              </c:strCache>
            </c:strRef>
          </c:tx>
          <c:spPr>
            <a:solidFill>
              <a:srgbClr val="4F4FC5"/>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Danone</c:v>
                </c:pt>
                <c:pt idx="1">
                  <c:v>Nespresso</c:v>
                </c:pt>
                <c:pt idx="2">
                  <c:v>Fleury Michon</c:v>
                </c:pt>
                <c:pt idx="3">
                  <c:v>Always</c:v>
                </c:pt>
                <c:pt idx="4">
                  <c:v>Starbucks</c:v>
                </c:pt>
              </c:strCache>
            </c:strRef>
          </c:cat>
          <c:val>
            <c:numRef>
              <c:f>Feuil1!$B$2:$B$6</c:f>
              <c:numCache>
                <c:formatCode>0%</c:formatCode>
                <c:ptCount val="5"/>
                <c:pt idx="0">
                  <c:v>0.71</c:v>
                </c:pt>
                <c:pt idx="1">
                  <c:v>0.67</c:v>
                </c:pt>
                <c:pt idx="2">
                  <c:v>0.54</c:v>
                </c:pt>
                <c:pt idx="3">
                  <c:v>0.54</c:v>
                </c:pt>
                <c:pt idx="4">
                  <c:v>0.48</c:v>
                </c:pt>
              </c:numCache>
            </c:numRef>
          </c:val>
        </c:ser>
        <c:dLbls>
          <c:showLegendKey val="0"/>
          <c:showVal val="0"/>
          <c:showCatName val="0"/>
          <c:showSerName val="0"/>
          <c:showPercent val="0"/>
          <c:showBubbleSize val="0"/>
        </c:dLbls>
        <c:gapWidth val="150"/>
        <c:axId val="984598800"/>
        <c:axId val="984600976"/>
      </c:barChart>
      <c:catAx>
        <c:axId val="98459880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600976"/>
        <c:crosses val="autoZero"/>
        <c:auto val="1"/>
        <c:lblAlgn val="ctr"/>
        <c:lblOffset val="100"/>
        <c:noMultiLvlLbl val="0"/>
      </c:catAx>
      <c:valAx>
        <c:axId val="984600976"/>
        <c:scaling>
          <c:orientation val="minMax"/>
          <c:max val="0.9"/>
          <c:min val="0"/>
        </c:scaling>
        <c:delete val="1"/>
        <c:axPos val="t"/>
        <c:numFmt formatCode="0%" sourceLinked="1"/>
        <c:majorTickMark val="out"/>
        <c:minorTickMark val="none"/>
        <c:tickLblPos val="nextTo"/>
        <c:crossAx val="98459880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1470481256459057"/>
          <c:h val="0.9589613499734595"/>
        </c:manualLayout>
      </c:layout>
      <c:barChart>
        <c:barDir val="bar"/>
        <c:grouping val="clustered"/>
        <c:varyColors val="0"/>
        <c:ser>
          <c:idx val="0"/>
          <c:order val="0"/>
          <c:tx>
            <c:strRef>
              <c:f>Feuil1!$B$1</c:f>
              <c:strCache>
                <c:ptCount val="1"/>
                <c:pt idx="0">
                  <c:v>Série 1</c:v>
                </c:pt>
              </c:strCache>
            </c:strRef>
          </c:tx>
          <c:spPr>
            <a:solidFill>
              <a:srgbClr val="2F2F8D"/>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Danone</c:v>
                </c:pt>
                <c:pt idx="1">
                  <c:v>Nespresso</c:v>
                </c:pt>
                <c:pt idx="2">
                  <c:v>Fleury Michon</c:v>
                </c:pt>
                <c:pt idx="3">
                  <c:v>Always</c:v>
                </c:pt>
                <c:pt idx="4">
                  <c:v>Starbucks</c:v>
                </c:pt>
              </c:strCache>
            </c:strRef>
          </c:cat>
          <c:val>
            <c:numRef>
              <c:f>Feuil1!$B$2:$B$6</c:f>
              <c:numCache>
                <c:formatCode>0%</c:formatCode>
                <c:ptCount val="5"/>
                <c:pt idx="0">
                  <c:v>0.5</c:v>
                </c:pt>
                <c:pt idx="1">
                  <c:v>0.36</c:v>
                </c:pt>
                <c:pt idx="2">
                  <c:v>0.34</c:v>
                </c:pt>
                <c:pt idx="3">
                  <c:v>0.31</c:v>
                </c:pt>
                <c:pt idx="4">
                  <c:v>0.23</c:v>
                </c:pt>
              </c:numCache>
            </c:numRef>
          </c:val>
        </c:ser>
        <c:dLbls>
          <c:showLegendKey val="0"/>
          <c:showVal val="0"/>
          <c:showCatName val="0"/>
          <c:showSerName val="0"/>
          <c:showPercent val="0"/>
          <c:showBubbleSize val="0"/>
        </c:dLbls>
        <c:gapWidth val="150"/>
        <c:axId val="984618384"/>
        <c:axId val="984608592"/>
      </c:barChart>
      <c:catAx>
        <c:axId val="984618384"/>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608592"/>
        <c:crosses val="autoZero"/>
        <c:auto val="1"/>
        <c:lblAlgn val="ctr"/>
        <c:lblOffset val="100"/>
        <c:noMultiLvlLbl val="0"/>
      </c:catAx>
      <c:valAx>
        <c:axId val="984608592"/>
        <c:scaling>
          <c:orientation val="minMax"/>
          <c:max val="0.9"/>
          <c:min val="0"/>
        </c:scaling>
        <c:delete val="1"/>
        <c:axPos val="t"/>
        <c:numFmt formatCode="0%" sourceLinked="1"/>
        <c:majorTickMark val="out"/>
        <c:minorTickMark val="none"/>
        <c:tickLblPos val="nextTo"/>
        <c:crossAx val="98461838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024825882040491"/>
          <c:h val="0.9589613499734595"/>
        </c:manualLayout>
      </c:layout>
      <c:barChart>
        <c:barDir val="bar"/>
        <c:grouping val="clustered"/>
        <c:varyColors val="0"/>
        <c:ser>
          <c:idx val="0"/>
          <c:order val="0"/>
          <c:tx>
            <c:strRef>
              <c:f>Feuil1!$B$1</c:f>
              <c:strCache>
                <c:ptCount val="1"/>
                <c:pt idx="0">
                  <c:v>Série 1</c:v>
                </c:pt>
              </c:strCache>
            </c:strRef>
          </c:tx>
          <c:spPr>
            <a:solidFill>
              <a:srgbClr val="92D05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Danone</c:v>
                </c:pt>
                <c:pt idx="1">
                  <c:v>Nespresso</c:v>
                </c:pt>
                <c:pt idx="2">
                  <c:v>Fleury Michon</c:v>
                </c:pt>
                <c:pt idx="3">
                  <c:v>Always</c:v>
                </c:pt>
                <c:pt idx="4">
                  <c:v>Starbucks</c:v>
                </c:pt>
              </c:strCache>
            </c:strRef>
          </c:cat>
          <c:val>
            <c:numRef>
              <c:f>Feuil1!$B$2:$B$6</c:f>
              <c:numCache>
                <c:formatCode>0%</c:formatCode>
                <c:ptCount val="5"/>
                <c:pt idx="0">
                  <c:v>0.23</c:v>
                </c:pt>
                <c:pt idx="1">
                  <c:v>0.21</c:v>
                </c:pt>
                <c:pt idx="2">
                  <c:v>0.16</c:v>
                </c:pt>
                <c:pt idx="3">
                  <c:v>0.15</c:v>
                </c:pt>
                <c:pt idx="4">
                  <c:v>0.15</c:v>
                </c:pt>
              </c:numCache>
            </c:numRef>
          </c:val>
        </c:ser>
        <c:dLbls>
          <c:showLegendKey val="0"/>
          <c:showVal val="0"/>
          <c:showCatName val="0"/>
          <c:showSerName val="0"/>
          <c:showPercent val="0"/>
          <c:showBubbleSize val="0"/>
        </c:dLbls>
        <c:gapWidth val="150"/>
        <c:axId val="984605328"/>
        <c:axId val="984602064"/>
      </c:barChart>
      <c:catAx>
        <c:axId val="984605328"/>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602064"/>
        <c:crosses val="autoZero"/>
        <c:auto val="1"/>
        <c:lblAlgn val="ctr"/>
        <c:lblOffset val="100"/>
        <c:noMultiLvlLbl val="0"/>
      </c:catAx>
      <c:valAx>
        <c:axId val="984602064"/>
        <c:scaling>
          <c:orientation val="minMax"/>
          <c:max val="0.9"/>
          <c:min val="0"/>
        </c:scaling>
        <c:delete val="1"/>
        <c:axPos val="t"/>
        <c:numFmt formatCode="0%" sourceLinked="1"/>
        <c:majorTickMark val="out"/>
        <c:minorTickMark val="none"/>
        <c:tickLblPos val="nextTo"/>
        <c:crossAx val="98460532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09A46"/>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Danone</c:v>
                </c:pt>
                <c:pt idx="1">
                  <c:v>Nespresso</c:v>
                </c:pt>
                <c:pt idx="2">
                  <c:v>Fleury Michon</c:v>
                </c:pt>
                <c:pt idx="3">
                  <c:v>Always</c:v>
                </c:pt>
                <c:pt idx="4">
                  <c:v>Starbucks</c:v>
                </c:pt>
              </c:strCache>
            </c:strRef>
          </c:cat>
          <c:val>
            <c:numRef>
              <c:f>Feuil1!$B$2:$B$6</c:f>
              <c:numCache>
                <c:formatCode>0%</c:formatCode>
                <c:ptCount val="5"/>
                <c:pt idx="0">
                  <c:v>0.33</c:v>
                </c:pt>
                <c:pt idx="1">
                  <c:v>0.27</c:v>
                </c:pt>
                <c:pt idx="2">
                  <c:v>0.22</c:v>
                </c:pt>
                <c:pt idx="3">
                  <c:v>0.18</c:v>
                </c:pt>
                <c:pt idx="4">
                  <c:v>0.16</c:v>
                </c:pt>
              </c:numCache>
            </c:numRef>
          </c:val>
        </c:ser>
        <c:dLbls>
          <c:showLegendKey val="0"/>
          <c:showVal val="0"/>
          <c:showCatName val="0"/>
          <c:showSerName val="0"/>
          <c:showPercent val="0"/>
          <c:showBubbleSize val="0"/>
        </c:dLbls>
        <c:gapWidth val="150"/>
        <c:axId val="984607504"/>
        <c:axId val="984605872"/>
      </c:barChart>
      <c:catAx>
        <c:axId val="984607504"/>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605872"/>
        <c:crosses val="autoZero"/>
        <c:auto val="1"/>
        <c:lblAlgn val="ctr"/>
        <c:lblOffset val="100"/>
        <c:noMultiLvlLbl val="0"/>
      </c:catAx>
      <c:valAx>
        <c:axId val="984605872"/>
        <c:scaling>
          <c:orientation val="minMax"/>
          <c:max val="0.9"/>
          <c:min val="0"/>
        </c:scaling>
        <c:delete val="1"/>
        <c:axPos val="t"/>
        <c:numFmt formatCode="0%" sourceLinked="1"/>
        <c:majorTickMark val="out"/>
        <c:minorTickMark val="none"/>
        <c:tickLblPos val="nextTo"/>
        <c:crossAx val="98460750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1532C"/>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Danone</c:v>
                </c:pt>
                <c:pt idx="1">
                  <c:v>Fleury Michon</c:v>
                </c:pt>
                <c:pt idx="2">
                  <c:v>Nespresso</c:v>
                </c:pt>
                <c:pt idx="3">
                  <c:v>Always</c:v>
                </c:pt>
                <c:pt idx="4">
                  <c:v>Starbucks</c:v>
                </c:pt>
              </c:strCache>
            </c:strRef>
          </c:cat>
          <c:val>
            <c:numRef>
              <c:f>Feuil1!$B$2:$B$6</c:f>
              <c:numCache>
                <c:formatCode>0%</c:formatCode>
                <c:ptCount val="5"/>
                <c:pt idx="0">
                  <c:v>0.31</c:v>
                </c:pt>
                <c:pt idx="1">
                  <c:v>0.19</c:v>
                </c:pt>
                <c:pt idx="2">
                  <c:v>0.16</c:v>
                </c:pt>
                <c:pt idx="3">
                  <c:v>0.16</c:v>
                </c:pt>
                <c:pt idx="4">
                  <c:v>0.13</c:v>
                </c:pt>
              </c:numCache>
            </c:numRef>
          </c:val>
        </c:ser>
        <c:dLbls>
          <c:showLegendKey val="0"/>
          <c:showVal val="0"/>
          <c:showCatName val="0"/>
          <c:showSerName val="0"/>
          <c:showPercent val="0"/>
          <c:showBubbleSize val="0"/>
        </c:dLbls>
        <c:gapWidth val="150"/>
        <c:axId val="984593360"/>
        <c:axId val="984596624"/>
      </c:barChart>
      <c:catAx>
        <c:axId val="98459336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596624"/>
        <c:crosses val="autoZero"/>
        <c:auto val="1"/>
        <c:lblAlgn val="ctr"/>
        <c:lblOffset val="100"/>
        <c:noMultiLvlLbl val="0"/>
      </c:catAx>
      <c:valAx>
        <c:axId val="984596624"/>
        <c:scaling>
          <c:orientation val="minMax"/>
          <c:max val="0.9"/>
          <c:min val="0"/>
        </c:scaling>
        <c:delete val="1"/>
        <c:axPos val="t"/>
        <c:numFmt formatCode="0%" sourceLinked="1"/>
        <c:majorTickMark val="out"/>
        <c:minorTickMark val="none"/>
        <c:tickLblPos val="nextTo"/>
        <c:crossAx val="98459336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5136628953136815"/>
          <c:h val="0.9589613499734595"/>
        </c:manualLayout>
      </c:layout>
      <c:barChart>
        <c:barDir val="bar"/>
        <c:grouping val="clustered"/>
        <c:varyColors val="0"/>
        <c:ser>
          <c:idx val="0"/>
          <c:order val="0"/>
          <c:tx>
            <c:strRef>
              <c:f>Feuil1!$B$1</c:f>
              <c:strCache>
                <c:ptCount val="1"/>
                <c:pt idx="0">
                  <c:v>Série 1</c:v>
                </c:pt>
              </c:strCache>
            </c:strRef>
          </c:tx>
          <c:spPr>
            <a:solidFill>
              <a:srgbClr val="FF99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Danone</c:v>
                </c:pt>
                <c:pt idx="1">
                  <c:v>Nespresso</c:v>
                </c:pt>
                <c:pt idx="2">
                  <c:v>Starbucks</c:v>
                </c:pt>
                <c:pt idx="3">
                  <c:v>Always</c:v>
                </c:pt>
                <c:pt idx="4">
                  <c:v>Fleury Michon</c:v>
                </c:pt>
              </c:strCache>
            </c:strRef>
          </c:cat>
          <c:val>
            <c:numRef>
              <c:f>Feuil1!$B$2:$B$6</c:f>
              <c:numCache>
                <c:formatCode>0%</c:formatCode>
                <c:ptCount val="5"/>
                <c:pt idx="0">
                  <c:v>0.39</c:v>
                </c:pt>
                <c:pt idx="1">
                  <c:v>0.39</c:v>
                </c:pt>
                <c:pt idx="2">
                  <c:v>0.32</c:v>
                </c:pt>
                <c:pt idx="3">
                  <c:v>0.28000000000000003</c:v>
                </c:pt>
                <c:pt idx="4">
                  <c:v>0.25</c:v>
                </c:pt>
              </c:numCache>
            </c:numRef>
          </c:val>
        </c:ser>
        <c:dLbls>
          <c:showLegendKey val="0"/>
          <c:showVal val="0"/>
          <c:showCatName val="0"/>
          <c:showSerName val="0"/>
          <c:showPercent val="0"/>
          <c:showBubbleSize val="0"/>
        </c:dLbls>
        <c:gapWidth val="150"/>
        <c:axId val="984595536"/>
        <c:axId val="984612400"/>
      </c:barChart>
      <c:catAx>
        <c:axId val="98459553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612400"/>
        <c:crosses val="autoZero"/>
        <c:auto val="1"/>
        <c:lblAlgn val="ctr"/>
        <c:lblOffset val="100"/>
        <c:noMultiLvlLbl val="0"/>
      </c:catAx>
      <c:valAx>
        <c:axId val="984612400"/>
        <c:scaling>
          <c:orientation val="minMax"/>
          <c:max val="0.9"/>
          <c:min val="0"/>
        </c:scaling>
        <c:delete val="1"/>
        <c:axPos val="t"/>
        <c:numFmt formatCode="0%" sourceLinked="1"/>
        <c:majorTickMark val="out"/>
        <c:minorTickMark val="none"/>
        <c:tickLblPos val="nextTo"/>
        <c:crossAx val="9845955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3914579720910901"/>
          <c:h val="0.9589613499734595"/>
        </c:manualLayout>
      </c:layout>
      <c:barChart>
        <c:barDir val="bar"/>
        <c:grouping val="clustered"/>
        <c:varyColors val="0"/>
        <c:ser>
          <c:idx val="0"/>
          <c:order val="0"/>
          <c:tx>
            <c:strRef>
              <c:f>Feuil1!$B$1</c:f>
              <c:strCache>
                <c:ptCount val="1"/>
                <c:pt idx="0">
                  <c:v>Série 1</c:v>
                </c:pt>
              </c:strCache>
            </c:strRef>
          </c:tx>
          <c:spPr>
            <a:solidFill>
              <a:srgbClr val="C475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Nespresso</c:v>
                </c:pt>
                <c:pt idx="1">
                  <c:v>Danone</c:v>
                </c:pt>
                <c:pt idx="2">
                  <c:v>Starbucks</c:v>
                </c:pt>
                <c:pt idx="3">
                  <c:v>Always</c:v>
                </c:pt>
                <c:pt idx="4">
                  <c:v>Fleury Michon</c:v>
                </c:pt>
              </c:strCache>
            </c:strRef>
          </c:cat>
          <c:val>
            <c:numRef>
              <c:f>Feuil1!$B$2:$B$6</c:f>
              <c:numCache>
                <c:formatCode>0%</c:formatCode>
                <c:ptCount val="5"/>
                <c:pt idx="0">
                  <c:v>0.54</c:v>
                </c:pt>
                <c:pt idx="1">
                  <c:v>0.45</c:v>
                </c:pt>
                <c:pt idx="2">
                  <c:v>0.39</c:v>
                </c:pt>
                <c:pt idx="3">
                  <c:v>0.36</c:v>
                </c:pt>
                <c:pt idx="4">
                  <c:v>0.31</c:v>
                </c:pt>
              </c:numCache>
            </c:numRef>
          </c:val>
        </c:ser>
        <c:dLbls>
          <c:showLegendKey val="0"/>
          <c:showVal val="0"/>
          <c:showCatName val="0"/>
          <c:showSerName val="0"/>
          <c:showPercent val="0"/>
          <c:showBubbleSize val="0"/>
        </c:dLbls>
        <c:gapWidth val="150"/>
        <c:axId val="984610768"/>
        <c:axId val="984593904"/>
      </c:barChart>
      <c:catAx>
        <c:axId val="984610768"/>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593904"/>
        <c:crosses val="autoZero"/>
        <c:auto val="1"/>
        <c:lblAlgn val="ctr"/>
        <c:lblOffset val="100"/>
        <c:noMultiLvlLbl val="0"/>
      </c:catAx>
      <c:valAx>
        <c:axId val="984593904"/>
        <c:scaling>
          <c:orientation val="minMax"/>
          <c:max val="0.9"/>
          <c:min val="0"/>
        </c:scaling>
        <c:delete val="1"/>
        <c:axPos val="t"/>
        <c:numFmt formatCode="0%" sourceLinked="1"/>
        <c:majorTickMark val="out"/>
        <c:minorTickMark val="none"/>
        <c:tickLblPos val="nextTo"/>
        <c:crossAx val="98461076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0859456640346098"/>
          <c:h val="0.9589613499734595"/>
        </c:manualLayout>
      </c:layout>
      <c:barChart>
        <c:barDir val="bar"/>
        <c:grouping val="clustered"/>
        <c:varyColors val="0"/>
        <c:ser>
          <c:idx val="0"/>
          <c:order val="0"/>
          <c:tx>
            <c:strRef>
              <c:f>Feuil1!$B$1</c:f>
              <c:strCache>
                <c:ptCount val="1"/>
                <c:pt idx="0">
                  <c:v>Série 1</c:v>
                </c:pt>
              </c:strCache>
            </c:strRef>
          </c:tx>
          <c:spPr>
            <a:solidFill>
              <a:schemeClr val="accent2">
                <a:lumMod val="60000"/>
                <a:lumOff val="40000"/>
              </a:schemeClr>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E.Leclerc</c:v>
                </c:pt>
                <c:pt idx="1">
                  <c:v>Carrefour</c:v>
                </c:pt>
                <c:pt idx="2">
                  <c:v>Amazon</c:v>
                </c:pt>
                <c:pt idx="3">
                  <c:v>Lidl</c:v>
                </c:pt>
                <c:pt idx="4">
                  <c:v>Monoprix</c:v>
                </c:pt>
              </c:strCache>
            </c:strRef>
          </c:cat>
          <c:val>
            <c:numRef>
              <c:f>Feuil1!$B$2:$B$6</c:f>
              <c:numCache>
                <c:formatCode>0%</c:formatCode>
                <c:ptCount val="5"/>
                <c:pt idx="0">
                  <c:v>0.66</c:v>
                </c:pt>
                <c:pt idx="1">
                  <c:v>0.63</c:v>
                </c:pt>
                <c:pt idx="2">
                  <c:v>0.62</c:v>
                </c:pt>
                <c:pt idx="3">
                  <c:v>0.62</c:v>
                </c:pt>
                <c:pt idx="4">
                  <c:v>0.55000000000000004</c:v>
                </c:pt>
              </c:numCache>
            </c:numRef>
          </c:val>
        </c:ser>
        <c:dLbls>
          <c:showLegendKey val="0"/>
          <c:showVal val="0"/>
          <c:showCatName val="0"/>
          <c:showSerName val="0"/>
          <c:showPercent val="0"/>
          <c:showBubbleSize val="0"/>
        </c:dLbls>
        <c:gapWidth val="150"/>
        <c:axId val="982762400"/>
        <c:axId val="982771104"/>
      </c:barChart>
      <c:catAx>
        <c:axId val="98276240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2771104"/>
        <c:crosses val="autoZero"/>
        <c:auto val="1"/>
        <c:lblAlgn val="ctr"/>
        <c:lblOffset val="100"/>
        <c:noMultiLvlLbl val="0"/>
      </c:catAx>
      <c:valAx>
        <c:axId val="982771104"/>
        <c:scaling>
          <c:orientation val="minMax"/>
          <c:max val="0.9"/>
          <c:min val="0"/>
        </c:scaling>
        <c:delete val="1"/>
        <c:axPos val="t"/>
        <c:numFmt formatCode="0%" sourceLinked="1"/>
        <c:majorTickMark val="out"/>
        <c:minorTickMark val="none"/>
        <c:tickLblPos val="nextTo"/>
        <c:crossAx val="98276240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7580727417588659"/>
          <c:h val="0.9589613499734595"/>
        </c:manualLayout>
      </c:layout>
      <c:barChart>
        <c:barDir val="bar"/>
        <c:grouping val="clustered"/>
        <c:varyColors val="0"/>
        <c:ser>
          <c:idx val="0"/>
          <c:order val="0"/>
          <c:tx>
            <c:strRef>
              <c:f>Feuil1!$B$1</c:f>
              <c:strCache>
                <c:ptCount val="1"/>
                <c:pt idx="0">
                  <c:v>Série 1</c:v>
                </c:pt>
              </c:strCache>
            </c:strRef>
          </c:tx>
          <c:spPr>
            <a:solidFill>
              <a:schemeClr val="accent2">
                <a:lumMod val="60000"/>
                <a:lumOff val="40000"/>
              </a:schemeClr>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Google</c:v>
                </c:pt>
                <c:pt idx="1">
                  <c:v>Orange</c:v>
                </c:pt>
                <c:pt idx="2">
                  <c:v>Motorola</c:v>
                </c:pt>
                <c:pt idx="3">
                  <c:v>Stuart</c:v>
                </c:pt>
                <c:pt idx="4">
                  <c:v>Facebook</c:v>
                </c:pt>
              </c:strCache>
            </c:strRef>
          </c:cat>
          <c:val>
            <c:numRef>
              <c:f>Feuil1!$B$2:$B$6</c:f>
              <c:numCache>
                <c:formatCode>0%</c:formatCode>
                <c:ptCount val="5"/>
                <c:pt idx="0">
                  <c:v>0.56999999999999995</c:v>
                </c:pt>
                <c:pt idx="1">
                  <c:v>0.53</c:v>
                </c:pt>
                <c:pt idx="2">
                  <c:v>0.39</c:v>
                </c:pt>
                <c:pt idx="3">
                  <c:v>0.36</c:v>
                </c:pt>
                <c:pt idx="4">
                  <c:v>0.34</c:v>
                </c:pt>
              </c:numCache>
            </c:numRef>
          </c:val>
        </c:ser>
        <c:dLbls>
          <c:showLegendKey val="0"/>
          <c:showVal val="0"/>
          <c:showCatName val="0"/>
          <c:showSerName val="0"/>
          <c:showPercent val="0"/>
          <c:showBubbleSize val="0"/>
        </c:dLbls>
        <c:gapWidth val="150"/>
        <c:axId val="984587920"/>
        <c:axId val="984597712"/>
      </c:barChart>
      <c:catAx>
        <c:axId val="98458792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597712"/>
        <c:crosses val="autoZero"/>
        <c:auto val="1"/>
        <c:lblAlgn val="ctr"/>
        <c:lblOffset val="100"/>
        <c:noMultiLvlLbl val="0"/>
      </c:catAx>
      <c:valAx>
        <c:axId val="984597712"/>
        <c:scaling>
          <c:orientation val="minMax"/>
          <c:max val="0.9"/>
          <c:min val="0"/>
        </c:scaling>
        <c:delete val="1"/>
        <c:axPos val="t"/>
        <c:numFmt formatCode="0%" sourceLinked="1"/>
        <c:majorTickMark val="out"/>
        <c:minorTickMark val="none"/>
        <c:tickLblPos val="nextTo"/>
        <c:crossAx val="9845879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2692530488684977"/>
          <c:h val="0.9589613499734595"/>
        </c:manualLayout>
      </c:layout>
      <c:barChart>
        <c:barDir val="bar"/>
        <c:grouping val="clustered"/>
        <c:varyColors val="0"/>
        <c:ser>
          <c:idx val="0"/>
          <c:order val="0"/>
          <c:tx>
            <c:strRef>
              <c:f>Feuil1!$B$1</c:f>
              <c:strCache>
                <c:ptCount val="1"/>
                <c:pt idx="0">
                  <c:v>Série 1</c:v>
                </c:pt>
              </c:strCache>
            </c:strRef>
          </c:tx>
          <c:spPr>
            <a:solidFill>
              <a:srgbClr val="4F4FC5"/>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Google</c:v>
                </c:pt>
                <c:pt idx="1">
                  <c:v>Orange</c:v>
                </c:pt>
                <c:pt idx="2">
                  <c:v>Motorola</c:v>
                </c:pt>
                <c:pt idx="3">
                  <c:v>Facebook</c:v>
                </c:pt>
                <c:pt idx="4">
                  <c:v>Stuart</c:v>
                </c:pt>
              </c:strCache>
            </c:strRef>
          </c:cat>
          <c:val>
            <c:numRef>
              <c:f>Feuil1!$B$2:$B$6</c:f>
              <c:numCache>
                <c:formatCode>0%</c:formatCode>
                <c:ptCount val="5"/>
                <c:pt idx="0">
                  <c:v>0.68</c:v>
                </c:pt>
                <c:pt idx="1">
                  <c:v>0.56999999999999995</c:v>
                </c:pt>
                <c:pt idx="2">
                  <c:v>0.39</c:v>
                </c:pt>
                <c:pt idx="3">
                  <c:v>0.39</c:v>
                </c:pt>
                <c:pt idx="4">
                  <c:v>0.35</c:v>
                </c:pt>
              </c:numCache>
            </c:numRef>
          </c:val>
        </c:ser>
        <c:dLbls>
          <c:showLegendKey val="0"/>
          <c:showVal val="0"/>
          <c:showCatName val="0"/>
          <c:showSerName val="0"/>
          <c:showPercent val="0"/>
          <c:showBubbleSize val="0"/>
        </c:dLbls>
        <c:gapWidth val="150"/>
        <c:axId val="984616208"/>
        <c:axId val="984614576"/>
      </c:barChart>
      <c:catAx>
        <c:axId val="984616208"/>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614576"/>
        <c:crosses val="autoZero"/>
        <c:auto val="1"/>
        <c:lblAlgn val="ctr"/>
        <c:lblOffset val="100"/>
        <c:noMultiLvlLbl val="0"/>
      </c:catAx>
      <c:valAx>
        <c:axId val="984614576"/>
        <c:scaling>
          <c:orientation val="minMax"/>
          <c:max val="0.9"/>
          <c:min val="0"/>
        </c:scaling>
        <c:delete val="1"/>
        <c:axPos val="t"/>
        <c:numFmt formatCode="0%" sourceLinked="1"/>
        <c:majorTickMark val="out"/>
        <c:minorTickMark val="none"/>
        <c:tickLblPos val="nextTo"/>
        <c:crossAx val="98461620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1470481256459057"/>
          <c:h val="0.9589613499734595"/>
        </c:manualLayout>
      </c:layout>
      <c:barChart>
        <c:barDir val="bar"/>
        <c:grouping val="clustered"/>
        <c:varyColors val="0"/>
        <c:ser>
          <c:idx val="0"/>
          <c:order val="0"/>
          <c:tx>
            <c:strRef>
              <c:f>Feuil1!$B$1</c:f>
              <c:strCache>
                <c:ptCount val="1"/>
                <c:pt idx="0">
                  <c:v>Série 1</c:v>
                </c:pt>
              </c:strCache>
            </c:strRef>
          </c:tx>
          <c:spPr>
            <a:solidFill>
              <a:srgbClr val="2F2F8D"/>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Google</c:v>
                </c:pt>
                <c:pt idx="1">
                  <c:v>Orange</c:v>
                </c:pt>
                <c:pt idx="2">
                  <c:v>Facebook</c:v>
                </c:pt>
                <c:pt idx="3">
                  <c:v>Stuart</c:v>
                </c:pt>
                <c:pt idx="4">
                  <c:v>Motorola</c:v>
                </c:pt>
              </c:strCache>
            </c:strRef>
          </c:cat>
          <c:val>
            <c:numRef>
              <c:f>Feuil1!$B$2:$B$6</c:f>
              <c:numCache>
                <c:formatCode>0%</c:formatCode>
                <c:ptCount val="5"/>
                <c:pt idx="0">
                  <c:v>0.56999999999999995</c:v>
                </c:pt>
                <c:pt idx="1">
                  <c:v>0.42</c:v>
                </c:pt>
                <c:pt idx="2">
                  <c:v>0.4</c:v>
                </c:pt>
                <c:pt idx="3">
                  <c:v>0.19</c:v>
                </c:pt>
                <c:pt idx="4">
                  <c:v>0.15</c:v>
                </c:pt>
              </c:numCache>
            </c:numRef>
          </c:val>
        </c:ser>
        <c:dLbls>
          <c:showLegendKey val="0"/>
          <c:showVal val="0"/>
          <c:showCatName val="0"/>
          <c:showSerName val="0"/>
          <c:showPercent val="0"/>
          <c:showBubbleSize val="0"/>
        </c:dLbls>
        <c:gapWidth val="150"/>
        <c:axId val="984616752"/>
        <c:axId val="984598256"/>
      </c:barChart>
      <c:catAx>
        <c:axId val="984616752"/>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598256"/>
        <c:crosses val="autoZero"/>
        <c:auto val="1"/>
        <c:lblAlgn val="ctr"/>
        <c:lblOffset val="100"/>
        <c:noMultiLvlLbl val="0"/>
      </c:catAx>
      <c:valAx>
        <c:axId val="984598256"/>
        <c:scaling>
          <c:orientation val="minMax"/>
          <c:max val="0.9"/>
          <c:min val="0"/>
        </c:scaling>
        <c:delete val="1"/>
        <c:axPos val="t"/>
        <c:numFmt formatCode="0%" sourceLinked="1"/>
        <c:majorTickMark val="out"/>
        <c:minorTickMark val="none"/>
        <c:tickLblPos val="nextTo"/>
        <c:crossAx val="98461675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024825882040491"/>
          <c:h val="0.9589613499734595"/>
        </c:manualLayout>
      </c:layout>
      <c:barChart>
        <c:barDir val="bar"/>
        <c:grouping val="clustered"/>
        <c:varyColors val="0"/>
        <c:ser>
          <c:idx val="0"/>
          <c:order val="0"/>
          <c:tx>
            <c:strRef>
              <c:f>Feuil1!$B$1</c:f>
              <c:strCache>
                <c:ptCount val="1"/>
                <c:pt idx="0">
                  <c:v>Série 1</c:v>
                </c:pt>
              </c:strCache>
            </c:strRef>
          </c:tx>
          <c:spPr>
            <a:solidFill>
              <a:srgbClr val="92D05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Google</c:v>
                </c:pt>
                <c:pt idx="1">
                  <c:v>Facebook</c:v>
                </c:pt>
                <c:pt idx="2">
                  <c:v>Orange</c:v>
                </c:pt>
                <c:pt idx="3">
                  <c:v>Stuart</c:v>
                </c:pt>
                <c:pt idx="4">
                  <c:v>Motorola</c:v>
                </c:pt>
              </c:strCache>
            </c:strRef>
          </c:cat>
          <c:val>
            <c:numRef>
              <c:f>Feuil1!$B$2:$B$6</c:f>
              <c:numCache>
                <c:formatCode>0%</c:formatCode>
                <c:ptCount val="5"/>
                <c:pt idx="0">
                  <c:v>0.32</c:v>
                </c:pt>
                <c:pt idx="1">
                  <c:v>0.26</c:v>
                </c:pt>
                <c:pt idx="2">
                  <c:v>0.18</c:v>
                </c:pt>
                <c:pt idx="3">
                  <c:v>0.14000000000000001</c:v>
                </c:pt>
                <c:pt idx="4">
                  <c:v>0.14000000000000001</c:v>
                </c:pt>
              </c:numCache>
            </c:numRef>
          </c:val>
        </c:ser>
        <c:dLbls>
          <c:showLegendKey val="0"/>
          <c:showVal val="0"/>
          <c:showCatName val="0"/>
          <c:showSerName val="0"/>
          <c:showPercent val="0"/>
          <c:showBubbleSize val="0"/>
        </c:dLbls>
        <c:gapWidth val="150"/>
        <c:axId val="984591184"/>
        <c:axId val="984594992"/>
      </c:barChart>
      <c:catAx>
        <c:axId val="984591184"/>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594992"/>
        <c:crosses val="autoZero"/>
        <c:auto val="1"/>
        <c:lblAlgn val="ctr"/>
        <c:lblOffset val="100"/>
        <c:noMultiLvlLbl val="0"/>
      </c:catAx>
      <c:valAx>
        <c:axId val="984594992"/>
        <c:scaling>
          <c:orientation val="minMax"/>
          <c:max val="0.9"/>
          <c:min val="0"/>
        </c:scaling>
        <c:delete val="1"/>
        <c:axPos val="t"/>
        <c:numFmt formatCode="0%" sourceLinked="1"/>
        <c:majorTickMark val="out"/>
        <c:minorTickMark val="none"/>
        <c:tickLblPos val="nextTo"/>
        <c:crossAx val="98459118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20642047346227"/>
          <c:y val="0"/>
          <c:w val="0.53690973578718248"/>
          <c:h val="0.9589613499734595"/>
        </c:manualLayout>
      </c:layout>
      <c:barChart>
        <c:barDir val="bar"/>
        <c:grouping val="clustered"/>
        <c:varyColors val="0"/>
        <c:ser>
          <c:idx val="0"/>
          <c:order val="0"/>
          <c:tx>
            <c:strRef>
              <c:f>Feuil1!$B$1</c:f>
              <c:strCache>
                <c:ptCount val="1"/>
                <c:pt idx="0">
                  <c:v>Série 1</c:v>
                </c:pt>
              </c:strCache>
            </c:strRef>
          </c:tx>
          <c:spPr>
            <a:solidFill>
              <a:srgbClr val="009A46"/>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Google</c:v>
                </c:pt>
                <c:pt idx="1">
                  <c:v>Orange</c:v>
                </c:pt>
                <c:pt idx="2">
                  <c:v>Facebook</c:v>
                </c:pt>
                <c:pt idx="3">
                  <c:v>Stuart</c:v>
                </c:pt>
                <c:pt idx="4">
                  <c:v>Motorola</c:v>
                </c:pt>
              </c:strCache>
            </c:strRef>
          </c:cat>
          <c:val>
            <c:numRef>
              <c:f>Feuil1!$B$2:$B$6</c:f>
              <c:numCache>
                <c:formatCode>0%</c:formatCode>
                <c:ptCount val="5"/>
                <c:pt idx="0">
                  <c:v>0.27</c:v>
                </c:pt>
                <c:pt idx="1">
                  <c:v>0.24</c:v>
                </c:pt>
                <c:pt idx="2">
                  <c:v>0.2</c:v>
                </c:pt>
                <c:pt idx="3">
                  <c:v>0.15</c:v>
                </c:pt>
                <c:pt idx="4">
                  <c:v>0.13</c:v>
                </c:pt>
              </c:numCache>
            </c:numRef>
          </c:val>
        </c:ser>
        <c:dLbls>
          <c:showLegendKey val="0"/>
          <c:showVal val="0"/>
          <c:showCatName val="0"/>
          <c:showSerName val="0"/>
          <c:showPercent val="0"/>
          <c:showBubbleSize val="0"/>
        </c:dLbls>
        <c:gapWidth val="150"/>
        <c:axId val="986343104"/>
        <c:axId val="986365408"/>
      </c:barChart>
      <c:catAx>
        <c:axId val="986343104"/>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65408"/>
        <c:crosses val="autoZero"/>
        <c:auto val="1"/>
        <c:lblAlgn val="ctr"/>
        <c:lblOffset val="100"/>
        <c:noMultiLvlLbl val="0"/>
      </c:catAx>
      <c:valAx>
        <c:axId val="986365408"/>
        <c:scaling>
          <c:orientation val="minMax"/>
          <c:max val="0.9"/>
          <c:min val="0"/>
        </c:scaling>
        <c:delete val="1"/>
        <c:axPos val="t"/>
        <c:numFmt formatCode="0%" sourceLinked="1"/>
        <c:majorTickMark val="out"/>
        <c:minorTickMark val="none"/>
        <c:tickLblPos val="nextTo"/>
        <c:crossAx val="98634310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1532C"/>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Google</c:v>
                </c:pt>
                <c:pt idx="1">
                  <c:v>Orange</c:v>
                </c:pt>
                <c:pt idx="2">
                  <c:v>Facebook</c:v>
                </c:pt>
                <c:pt idx="3">
                  <c:v>Stuart</c:v>
                </c:pt>
                <c:pt idx="4">
                  <c:v>Motorola</c:v>
                </c:pt>
              </c:strCache>
            </c:strRef>
          </c:cat>
          <c:val>
            <c:numRef>
              <c:f>Feuil1!$B$2:$B$6</c:f>
              <c:numCache>
                <c:formatCode>0%</c:formatCode>
                <c:ptCount val="5"/>
                <c:pt idx="0">
                  <c:v>0.28999999999999998</c:v>
                </c:pt>
                <c:pt idx="1">
                  <c:v>0.23</c:v>
                </c:pt>
                <c:pt idx="2">
                  <c:v>0.23</c:v>
                </c:pt>
                <c:pt idx="3">
                  <c:v>0.18</c:v>
                </c:pt>
                <c:pt idx="4">
                  <c:v>0.13</c:v>
                </c:pt>
              </c:numCache>
            </c:numRef>
          </c:val>
        </c:ser>
        <c:dLbls>
          <c:showLegendKey val="0"/>
          <c:showVal val="0"/>
          <c:showCatName val="0"/>
          <c:showSerName val="0"/>
          <c:showPercent val="0"/>
          <c:showBubbleSize val="0"/>
        </c:dLbls>
        <c:gapWidth val="150"/>
        <c:axId val="986341472"/>
        <c:axId val="986346912"/>
      </c:barChart>
      <c:catAx>
        <c:axId val="986341472"/>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46912"/>
        <c:crosses val="autoZero"/>
        <c:auto val="1"/>
        <c:lblAlgn val="ctr"/>
        <c:lblOffset val="100"/>
        <c:noMultiLvlLbl val="0"/>
      </c:catAx>
      <c:valAx>
        <c:axId val="986346912"/>
        <c:scaling>
          <c:orientation val="minMax"/>
          <c:max val="0.9"/>
          <c:min val="0"/>
        </c:scaling>
        <c:delete val="1"/>
        <c:axPos val="t"/>
        <c:numFmt formatCode="0%" sourceLinked="1"/>
        <c:majorTickMark val="out"/>
        <c:minorTickMark val="none"/>
        <c:tickLblPos val="nextTo"/>
        <c:crossAx val="98634147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5136628953136815"/>
          <c:h val="0.9589613499734595"/>
        </c:manualLayout>
      </c:layout>
      <c:barChart>
        <c:barDir val="bar"/>
        <c:grouping val="clustered"/>
        <c:varyColors val="0"/>
        <c:ser>
          <c:idx val="0"/>
          <c:order val="0"/>
          <c:tx>
            <c:strRef>
              <c:f>Feuil1!$B$1</c:f>
              <c:strCache>
                <c:ptCount val="1"/>
                <c:pt idx="0">
                  <c:v>Série 1</c:v>
                </c:pt>
              </c:strCache>
            </c:strRef>
          </c:tx>
          <c:spPr>
            <a:solidFill>
              <a:srgbClr val="FF99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Google</c:v>
                </c:pt>
                <c:pt idx="1">
                  <c:v>Facebook</c:v>
                </c:pt>
                <c:pt idx="2">
                  <c:v>Orange</c:v>
                </c:pt>
                <c:pt idx="3">
                  <c:v>Stuart</c:v>
                </c:pt>
                <c:pt idx="4">
                  <c:v>Motorola</c:v>
                </c:pt>
              </c:strCache>
            </c:strRef>
          </c:cat>
          <c:val>
            <c:numRef>
              <c:f>Feuil1!$B$2:$B$6</c:f>
              <c:numCache>
                <c:formatCode>0%</c:formatCode>
                <c:ptCount val="5"/>
                <c:pt idx="0">
                  <c:v>0.61</c:v>
                </c:pt>
                <c:pt idx="1">
                  <c:v>0.49</c:v>
                </c:pt>
                <c:pt idx="2">
                  <c:v>0.43</c:v>
                </c:pt>
                <c:pt idx="3">
                  <c:v>0.27</c:v>
                </c:pt>
                <c:pt idx="4">
                  <c:v>0.25</c:v>
                </c:pt>
              </c:numCache>
            </c:numRef>
          </c:val>
        </c:ser>
        <c:dLbls>
          <c:showLegendKey val="0"/>
          <c:showVal val="0"/>
          <c:showCatName val="0"/>
          <c:showSerName val="0"/>
          <c:showPercent val="0"/>
          <c:showBubbleSize val="0"/>
        </c:dLbls>
        <c:gapWidth val="150"/>
        <c:axId val="986363232"/>
        <c:axId val="986364320"/>
      </c:barChart>
      <c:catAx>
        <c:axId val="986363232"/>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64320"/>
        <c:crosses val="autoZero"/>
        <c:auto val="1"/>
        <c:lblAlgn val="ctr"/>
        <c:lblOffset val="100"/>
        <c:noMultiLvlLbl val="0"/>
      </c:catAx>
      <c:valAx>
        <c:axId val="986364320"/>
        <c:scaling>
          <c:orientation val="minMax"/>
          <c:max val="0.9"/>
          <c:min val="0"/>
        </c:scaling>
        <c:delete val="1"/>
        <c:axPos val="t"/>
        <c:numFmt formatCode="0%" sourceLinked="1"/>
        <c:majorTickMark val="out"/>
        <c:minorTickMark val="none"/>
        <c:tickLblPos val="nextTo"/>
        <c:crossAx val="98636323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3914579720910901"/>
          <c:h val="0.9589613499734595"/>
        </c:manualLayout>
      </c:layout>
      <c:barChart>
        <c:barDir val="bar"/>
        <c:grouping val="clustered"/>
        <c:varyColors val="0"/>
        <c:ser>
          <c:idx val="0"/>
          <c:order val="0"/>
          <c:tx>
            <c:strRef>
              <c:f>Feuil1!$B$1</c:f>
              <c:strCache>
                <c:ptCount val="1"/>
                <c:pt idx="0">
                  <c:v>Série 1</c:v>
                </c:pt>
              </c:strCache>
            </c:strRef>
          </c:tx>
          <c:spPr>
            <a:solidFill>
              <a:srgbClr val="C475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Google</c:v>
                </c:pt>
                <c:pt idx="1">
                  <c:v>Facebook</c:v>
                </c:pt>
                <c:pt idx="2">
                  <c:v>Orange</c:v>
                </c:pt>
                <c:pt idx="3">
                  <c:v>Motorola</c:v>
                </c:pt>
                <c:pt idx="4">
                  <c:v>Stuart</c:v>
                </c:pt>
              </c:strCache>
            </c:strRef>
          </c:cat>
          <c:val>
            <c:numRef>
              <c:f>Feuil1!$B$2:$B$6</c:f>
              <c:numCache>
                <c:formatCode>0%</c:formatCode>
                <c:ptCount val="5"/>
                <c:pt idx="0">
                  <c:v>0.64</c:v>
                </c:pt>
                <c:pt idx="1">
                  <c:v>0.45</c:v>
                </c:pt>
                <c:pt idx="2">
                  <c:v>0.44</c:v>
                </c:pt>
                <c:pt idx="3">
                  <c:v>0.32</c:v>
                </c:pt>
                <c:pt idx="4">
                  <c:v>0.28000000000000003</c:v>
                </c:pt>
              </c:numCache>
            </c:numRef>
          </c:val>
        </c:ser>
        <c:dLbls>
          <c:showLegendKey val="0"/>
          <c:showVal val="0"/>
          <c:showCatName val="0"/>
          <c:showSerName val="0"/>
          <c:showPercent val="0"/>
          <c:showBubbleSize val="0"/>
        </c:dLbls>
        <c:gapWidth val="150"/>
        <c:axId val="986352896"/>
        <c:axId val="986349632"/>
      </c:barChart>
      <c:catAx>
        <c:axId val="98635289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49632"/>
        <c:crosses val="autoZero"/>
        <c:auto val="1"/>
        <c:lblAlgn val="ctr"/>
        <c:lblOffset val="100"/>
        <c:noMultiLvlLbl val="0"/>
      </c:catAx>
      <c:valAx>
        <c:axId val="986349632"/>
        <c:scaling>
          <c:orientation val="minMax"/>
          <c:max val="0.9"/>
          <c:min val="0"/>
        </c:scaling>
        <c:delete val="1"/>
        <c:axPos val="t"/>
        <c:numFmt formatCode="0%" sourceLinked="1"/>
        <c:majorTickMark val="out"/>
        <c:minorTickMark val="none"/>
        <c:tickLblPos val="nextTo"/>
        <c:crossAx val="98635289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58979557826902"/>
          <c:y val="0"/>
          <c:w val="0.40859456640346098"/>
          <c:h val="0.9589613499734595"/>
        </c:manualLayout>
      </c:layout>
      <c:barChart>
        <c:barDir val="bar"/>
        <c:grouping val="clustered"/>
        <c:varyColors val="0"/>
        <c:ser>
          <c:idx val="0"/>
          <c:order val="0"/>
          <c:tx>
            <c:strRef>
              <c:f>Feuil1!$B$1</c:f>
              <c:strCache>
                <c:ptCount val="1"/>
                <c:pt idx="0">
                  <c:v>Série 1</c:v>
                </c:pt>
              </c:strCache>
            </c:strRef>
          </c:tx>
          <c:spPr>
            <a:solidFill>
              <a:srgbClr val="0055A5"/>
            </a:solidFill>
          </c:spPr>
          <c:invertIfNegative val="0"/>
          <c:dLbls>
            <c:spPr>
              <a:noFill/>
              <a:ln>
                <a:noFill/>
              </a:ln>
              <a:effectLst/>
            </c:spPr>
            <c:txPr>
              <a:bodyPr/>
              <a:lstStyle/>
              <a:p>
                <a:pPr>
                  <a:defRPr sz="12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Google</c:v>
                </c:pt>
                <c:pt idx="1">
                  <c:v>Orange</c:v>
                </c:pt>
                <c:pt idx="2">
                  <c:v>Facebook</c:v>
                </c:pt>
                <c:pt idx="3">
                  <c:v>Motorola</c:v>
                </c:pt>
                <c:pt idx="4">
                  <c:v>Stuart</c:v>
                </c:pt>
              </c:strCache>
            </c:strRef>
          </c:cat>
          <c:val>
            <c:numRef>
              <c:f>Feuil1!$B$2:$B$6</c:f>
              <c:numCache>
                <c:formatCode>0%</c:formatCode>
                <c:ptCount val="5"/>
                <c:pt idx="0">
                  <c:v>0.82</c:v>
                </c:pt>
                <c:pt idx="1">
                  <c:v>0.69</c:v>
                </c:pt>
                <c:pt idx="2">
                  <c:v>0.6</c:v>
                </c:pt>
                <c:pt idx="3">
                  <c:v>0.56999999999999995</c:v>
                </c:pt>
                <c:pt idx="4">
                  <c:v>0.46</c:v>
                </c:pt>
              </c:numCache>
            </c:numRef>
          </c:val>
        </c:ser>
        <c:dLbls>
          <c:showLegendKey val="0"/>
          <c:showVal val="0"/>
          <c:showCatName val="0"/>
          <c:showSerName val="0"/>
          <c:showPercent val="0"/>
          <c:showBubbleSize val="0"/>
        </c:dLbls>
        <c:gapWidth val="150"/>
        <c:axId val="986358336"/>
        <c:axId val="986370304"/>
      </c:barChart>
      <c:catAx>
        <c:axId val="986358336"/>
        <c:scaling>
          <c:orientation val="maxMin"/>
        </c:scaling>
        <c:delete val="0"/>
        <c:axPos val="l"/>
        <c:numFmt formatCode="General" sourceLinked="0"/>
        <c:majorTickMark val="out"/>
        <c:minorTickMark val="none"/>
        <c:tickLblPos val="nextTo"/>
        <c:spPr>
          <a:ln>
            <a:noFill/>
          </a:ln>
        </c:spPr>
        <c:txPr>
          <a:bodyPr/>
          <a:lstStyle/>
          <a:p>
            <a:pPr>
              <a:defRPr sz="1200" b="1">
                <a:solidFill>
                  <a:schemeClr val="tx1">
                    <a:lumMod val="75000"/>
                    <a:lumOff val="25000"/>
                  </a:schemeClr>
                </a:solidFill>
                <a:latin typeface="Book Antiqua" pitchFamily="18" charset="0"/>
              </a:defRPr>
            </a:pPr>
            <a:endParaRPr lang="fr-FR"/>
          </a:p>
        </c:txPr>
        <c:crossAx val="986370304"/>
        <c:crosses val="autoZero"/>
        <c:auto val="1"/>
        <c:lblAlgn val="ctr"/>
        <c:lblOffset val="100"/>
        <c:noMultiLvlLbl val="0"/>
      </c:catAx>
      <c:valAx>
        <c:axId val="986370304"/>
        <c:scaling>
          <c:orientation val="minMax"/>
          <c:max val="1"/>
          <c:min val="0.2"/>
        </c:scaling>
        <c:delete val="1"/>
        <c:axPos val="t"/>
        <c:numFmt formatCode="0%" sourceLinked="1"/>
        <c:majorTickMark val="out"/>
        <c:minorTickMark val="none"/>
        <c:tickLblPos val="nextTo"/>
        <c:crossAx val="9863583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0859456640346098"/>
          <c:h val="0.9589613499734595"/>
        </c:manualLayout>
      </c:layout>
      <c:barChart>
        <c:barDir val="bar"/>
        <c:grouping val="clustered"/>
        <c:varyColors val="0"/>
        <c:ser>
          <c:idx val="0"/>
          <c:order val="0"/>
          <c:tx>
            <c:strRef>
              <c:f>Feuil1!$B$1</c:f>
              <c:strCache>
                <c:ptCount val="1"/>
                <c:pt idx="0">
                  <c:v>Série 1</c:v>
                </c:pt>
              </c:strCache>
            </c:strRef>
          </c:tx>
          <c:spPr>
            <a:solidFill>
              <a:schemeClr val="accent2">
                <a:lumMod val="60000"/>
                <a:lumOff val="40000"/>
              </a:schemeClr>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 France</c:v>
                </c:pt>
                <c:pt idx="1">
                  <c:v>Disneyland</c:v>
                </c:pt>
                <c:pt idx="2">
                  <c:v>Club Med</c:v>
                </c:pt>
                <c:pt idx="3">
                  <c:v>Accor</c:v>
                </c:pt>
                <c:pt idx="4">
                  <c:v>Airbnb</c:v>
                </c:pt>
              </c:strCache>
            </c:strRef>
          </c:cat>
          <c:val>
            <c:numRef>
              <c:f>Feuil1!$B$2:$B$6</c:f>
              <c:numCache>
                <c:formatCode>0%</c:formatCode>
                <c:ptCount val="5"/>
                <c:pt idx="0">
                  <c:v>0.63</c:v>
                </c:pt>
                <c:pt idx="1">
                  <c:v>0.56999999999999995</c:v>
                </c:pt>
                <c:pt idx="2">
                  <c:v>0.48</c:v>
                </c:pt>
                <c:pt idx="3">
                  <c:v>0.46</c:v>
                </c:pt>
                <c:pt idx="4">
                  <c:v>0.4</c:v>
                </c:pt>
              </c:numCache>
            </c:numRef>
          </c:val>
        </c:ser>
        <c:dLbls>
          <c:showLegendKey val="0"/>
          <c:showVal val="0"/>
          <c:showCatName val="0"/>
          <c:showSerName val="0"/>
          <c:showPercent val="0"/>
          <c:showBubbleSize val="0"/>
        </c:dLbls>
        <c:gapWidth val="150"/>
        <c:axId val="986353440"/>
        <c:axId val="986351264"/>
      </c:barChart>
      <c:catAx>
        <c:axId val="98635344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51264"/>
        <c:crosses val="autoZero"/>
        <c:auto val="1"/>
        <c:lblAlgn val="ctr"/>
        <c:lblOffset val="100"/>
        <c:noMultiLvlLbl val="0"/>
      </c:catAx>
      <c:valAx>
        <c:axId val="986351264"/>
        <c:scaling>
          <c:orientation val="minMax"/>
          <c:max val="0.9"/>
          <c:min val="0"/>
        </c:scaling>
        <c:delete val="1"/>
        <c:axPos val="t"/>
        <c:numFmt formatCode="0%" sourceLinked="1"/>
        <c:majorTickMark val="out"/>
        <c:minorTickMark val="none"/>
        <c:tickLblPos val="nextTo"/>
        <c:crossAx val="98635344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2692530488684977"/>
          <c:h val="0.9589613499734595"/>
        </c:manualLayout>
      </c:layout>
      <c:barChart>
        <c:barDir val="bar"/>
        <c:grouping val="clustered"/>
        <c:varyColors val="0"/>
        <c:ser>
          <c:idx val="0"/>
          <c:order val="0"/>
          <c:tx>
            <c:strRef>
              <c:f>Feuil1!$B$1</c:f>
              <c:strCache>
                <c:ptCount val="1"/>
                <c:pt idx="0">
                  <c:v>Série 1</c:v>
                </c:pt>
              </c:strCache>
            </c:strRef>
          </c:tx>
          <c:spPr>
            <a:solidFill>
              <a:srgbClr val="4F4FC5"/>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E.Leclerc</c:v>
                </c:pt>
                <c:pt idx="1">
                  <c:v>Amazon</c:v>
                </c:pt>
                <c:pt idx="2">
                  <c:v>Carrefour</c:v>
                </c:pt>
                <c:pt idx="3">
                  <c:v>Monoprix</c:v>
                </c:pt>
                <c:pt idx="4">
                  <c:v>Lidl</c:v>
                </c:pt>
              </c:strCache>
            </c:strRef>
          </c:cat>
          <c:val>
            <c:numRef>
              <c:f>Feuil1!$B$2:$B$6</c:f>
              <c:numCache>
                <c:formatCode>0%</c:formatCode>
                <c:ptCount val="5"/>
                <c:pt idx="0">
                  <c:v>0.64</c:v>
                </c:pt>
                <c:pt idx="1">
                  <c:v>0.63</c:v>
                </c:pt>
                <c:pt idx="2">
                  <c:v>0.61</c:v>
                </c:pt>
                <c:pt idx="3">
                  <c:v>0.54</c:v>
                </c:pt>
                <c:pt idx="4">
                  <c:v>0.51</c:v>
                </c:pt>
              </c:numCache>
            </c:numRef>
          </c:val>
        </c:ser>
        <c:dLbls>
          <c:showLegendKey val="0"/>
          <c:showVal val="0"/>
          <c:showCatName val="0"/>
          <c:showSerName val="0"/>
          <c:showPercent val="0"/>
          <c:showBubbleSize val="0"/>
        </c:dLbls>
        <c:gapWidth val="150"/>
        <c:axId val="982760768"/>
        <c:axId val="982757504"/>
      </c:barChart>
      <c:catAx>
        <c:axId val="982760768"/>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2757504"/>
        <c:crosses val="autoZero"/>
        <c:auto val="1"/>
        <c:lblAlgn val="ctr"/>
        <c:lblOffset val="100"/>
        <c:noMultiLvlLbl val="0"/>
      </c:catAx>
      <c:valAx>
        <c:axId val="982757504"/>
        <c:scaling>
          <c:orientation val="minMax"/>
          <c:max val="0.9"/>
          <c:min val="0"/>
        </c:scaling>
        <c:delete val="1"/>
        <c:axPos val="t"/>
        <c:numFmt formatCode="0%" sourceLinked="1"/>
        <c:majorTickMark val="out"/>
        <c:minorTickMark val="none"/>
        <c:tickLblPos val="nextTo"/>
        <c:crossAx val="98276076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2692530488684977"/>
          <c:h val="0.9589613499734595"/>
        </c:manualLayout>
      </c:layout>
      <c:barChart>
        <c:barDir val="bar"/>
        <c:grouping val="clustered"/>
        <c:varyColors val="0"/>
        <c:ser>
          <c:idx val="0"/>
          <c:order val="0"/>
          <c:tx>
            <c:strRef>
              <c:f>Feuil1!$B$1</c:f>
              <c:strCache>
                <c:ptCount val="1"/>
                <c:pt idx="0">
                  <c:v>Série 1</c:v>
                </c:pt>
              </c:strCache>
            </c:strRef>
          </c:tx>
          <c:spPr>
            <a:solidFill>
              <a:srgbClr val="4F4FC5"/>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 France</c:v>
                </c:pt>
                <c:pt idx="1">
                  <c:v>Disneyland</c:v>
                </c:pt>
                <c:pt idx="2">
                  <c:v>Club Med</c:v>
                </c:pt>
                <c:pt idx="3">
                  <c:v>Accor</c:v>
                </c:pt>
                <c:pt idx="4">
                  <c:v>Airbnb</c:v>
                </c:pt>
              </c:strCache>
            </c:strRef>
          </c:cat>
          <c:val>
            <c:numRef>
              <c:f>Feuil1!$B$2:$B$6</c:f>
              <c:numCache>
                <c:formatCode>0%</c:formatCode>
                <c:ptCount val="5"/>
                <c:pt idx="0">
                  <c:v>0.65</c:v>
                </c:pt>
                <c:pt idx="1">
                  <c:v>0.6</c:v>
                </c:pt>
                <c:pt idx="2">
                  <c:v>0.53</c:v>
                </c:pt>
                <c:pt idx="3">
                  <c:v>0.47</c:v>
                </c:pt>
                <c:pt idx="4">
                  <c:v>0.39</c:v>
                </c:pt>
              </c:numCache>
            </c:numRef>
          </c:val>
        </c:ser>
        <c:dLbls>
          <c:showLegendKey val="0"/>
          <c:showVal val="0"/>
          <c:showCatName val="0"/>
          <c:showSerName val="0"/>
          <c:showPercent val="0"/>
          <c:showBubbleSize val="0"/>
        </c:dLbls>
        <c:gapWidth val="150"/>
        <c:axId val="986372480"/>
        <c:axId val="986373568"/>
      </c:barChart>
      <c:catAx>
        <c:axId val="98637248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73568"/>
        <c:crosses val="autoZero"/>
        <c:auto val="1"/>
        <c:lblAlgn val="ctr"/>
        <c:lblOffset val="100"/>
        <c:noMultiLvlLbl val="0"/>
      </c:catAx>
      <c:valAx>
        <c:axId val="986373568"/>
        <c:scaling>
          <c:orientation val="minMax"/>
          <c:max val="0.9"/>
          <c:min val="0"/>
        </c:scaling>
        <c:delete val="1"/>
        <c:axPos val="t"/>
        <c:numFmt formatCode="0%" sourceLinked="1"/>
        <c:majorTickMark val="out"/>
        <c:minorTickMark val="none"/>
        <c:tickLblPos val="nextTo"/>
        <c:crossAx val="9863724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1470481256459057"/>
          <c:h val="0.9589613499734595"/>
        </c:manualLayout>
      </c:layout>
      <c:barChart>
        <c:barDir val="bar"/>
        <c:grouping val="clustered"/>
        <c:varyColors val="0"/>
        <c:ser>
          <c:idx val="0"/>
          <c:order val="0"/>
          <c:tx>
            <c:strRef>
              <c:f>Feuil1!$B$1</c:f>
              <c:strCache>
                <c:ptCount val="1"/>
                <c:pt idx="0">
                  <c:v>Série 1</c:v>
                </c:pt>
              </c:strCache>
            </c:strRef>
          </c:tx>
          <c:spPr>
            <a:solidFill>
              <a:srgbClr val="2F2F8D"/>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 France</c:v>
                </c:pt>
                <c:pt idx="1">
                  <c:v>Disneyland</c:v>
                </c:pt>
                <c:pt idx="2">
                  <c:v>Accor</c:v>
                </c:pt>
                <c:pt idx="3">
                  <c:v>Airbnb</c:v>
                </c:pt>
                <c:pt idx="4">
                  <c:v>Club Med</c:v>
                </c:pt>
              </c:strCache>
            </c:strRef>
          </c:cat>
          <c:val>
            <c:numRef>
              <c:f>Feuil1!$B$2:$B$6</c:f>
              <c:numCache>
                <c:formatCode>0%</c:formatCode>
                <c:ptCount val="5"/>
                <c:pt idx="0">
                  <c:v>0.37</c:v>
                </c:pt>
                <c:pt idx="1">
                  <c:v>0.31</c:v>
                </c:pt>
                <c:pt idx="2">
                  <c:v>0.23</c:v>
                </c:pt>
                <c:pt idx="3">
                  <c:v>0.23</c:v>
                </c:pt>
                <c:pt idx="4">
                  <c:v>0.16</c:v>
                </c:pt>
              </c:numCache>
            </c:numRef>
          </c:val>
        </c:ser>
        <c:dLbls>
          <c:showLegendKey val="0"/>
          <c:showVal val="0"/>
          <c:showCatName val="0"/>
          <c:showSerName val="0"/>
          <c:showPercent val="0"/>
          <c:showBubbleSize val="0"/>
        </c:dLbls>
        <c:gapWidth val="150"/>
        <c:axId val="986368128"/>
        <c:axId val="986367584"/>
      </c:barChart>
      <c:catAx>
        <c:axId val="986368128"/>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67584"/>
        <c:crosses val="autoZero"/>
        <c:auto val="1"/>
        <c:lblAlgn val="ctr"/>
        <c:lblOffset val="100"/>
        <c:noMultiLvlLbl val="0"/>
      </c:catAx>
      <c:valAx>
        <c:axId val="986367584"/>
        <c:scaling>
          <c:orientation val="minMax"/>
          <c:max val="0.9"/>
          <c:min val="0"/>
        </c:scaling>
        <c:delete val="1"/>
        <c:axPos val="t"/>
        <c:numFmt formatCode="0%" sourceLinked="1"/>
        <c:majorTickMark val="out"/>
        <c:minorTickMark val="none"/>
        <c:tickLblPos val="nextTo"/>
        <c:crossAx val="98636812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024825882040491"/>
          <c:h val="0.9589613499734595"/>
        </c:manualLayout>
      </c:layout>
      <c:barChart>
        <c:barDir val="bar"/>
        <c:grouping val="clustered"/>
        <c:varyColors val="0"/>
        <c:ser>
          <c:idx val="0"/>
          <c:order val="0"/>
          <c:tx>
            <c:strRef>
              <c:f>Feuil1!$B$1</c:f>
              <c:strCache>
                <c:ptCount val="1"/>
                <c:pt idx="0">
                  <c:v>Série 1</c:v>
                </c:pt>
              </c:strCache>
            </c:strRef>
          </c:tx>
          <c:spPr>
            <a:solidFill>
              <a:srgbClr val="92D05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 France</c:v>
                </c:pt>
                <c:pt idx="1">
                  <c:v>Club Med</c:v>
                </c:pt>
                <c:pt idx="2">
                  <c:v>Disneyland</c:v>
                </c:pt>
                <c:pt idx="3">
                  <c:v>Accor</c:v>
                </c:pt>
                <c:pt idx="4">
                  <c:v>Airbnb</c:v>
                </c:pt>
              </c:strCache>
            </c:strRef>
          </c:cat>
          <c:val>
            <c:numRef>
              <c:f>Feuil1!$B$2:$B$6</c:f>
              <c:numCache>
                <c:formatCode>0%</c:formatCode>
                <c:ptCount val="5"/>
                <c:pt idx="0">
                  <c:v>0.27</c:v>
                </c:pt>
                <c:pt idx="1">
                  <c:v>0.2</c:v>
                </c:pt>
                <c:pt idx="2">
                  <c:v>0.19</c:v>
                </c:pt>
                <c:pt idx="3">
                  <c:v>0.16</c:v>
                </c:pt>
                <c:pt idx="4">
                  <c:v>0.16</c:v>
                </c:pt>
              </c:numCache>
            </c:numRef>
          </c:val>
        </c:ser>
        <c:dLbls>
          <c:showLegendKey val="0"/>
          <c:showVal val="0"/>
          <c:showCatName val="0"/>
          <c:showSerName val="0"/>
          <c:showPercent val="0"/>
          <c:showBubbleSize val="0"/>
        </c:dLbls>
        <c:gapWidth val="150"/>
        <c:axId val="986371392"/>
        <c:axId val="986345280"/>
      </c:barChart>
      <c:catAx>
        <c:axId val="986371392"/>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45280"/>
        <c:crosses val="autoZero"/>
        <c:auto val="1"/>
        <c:lblAlgn val="ctr"/>
        <c:lblOffset val="100"/>
        <c:noMultiLvlLbl val="0"/>
      </c:catAx>
      <c:valAx>
        <c:axId val="986345280"/>
        <c:scaling>
          <c:orientation val="minMax"/>
          <c:max val="0.9"/>
          <c:min val="0"/>
        </c:scaling>
        <c:delete val="1"/>
        <c:axPos val="t"/>
        <c:numFmt formatCode="0%" sourceLinked="1"/>
        <c:majorTickMark val="out"/>
        <c:minorTickMark val="none"/>
        <c:tickLblPos val="nextTo"/>
        <c:crossAx val="98637139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09A46"/>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Disneyland</c:v>
                </c:pt>
                <c:pt idx="1">
                  <c:v>Air France</c:v>
                </c:pt>
                <c:pt idx="2">
                  <c:v>Club Med</c:v>
                </c:pt>
                <c:pt idx="3">
                  <c:v>Airbnb</c:v>
                </c:pt>
                <c:pt idx="4">
                  <c:v>Accor</c:v>
                </c:pt>
              </c:strCache>
            </c:strRef>
          </c:cat>
          <c:val>
            <c:numRef>
              <c:f>Feuil1!$B$2:$B$6</c:f>
              <c:numCache>
                <c:formatCode>0%</c:formatCode>
                <c:ptCount val="5"/>
                <c:pt idx="0">
                  <c:v>0.23</c:v>
                </c:pt>
                <c:pt idx="1">
                  <c:v>0.2</c:v>
                </c:pt>
                <c:pt idx="2">
                  <c:v>0.2</c:v>
                </c:pt>
                <c:pt idx="3">
                  <c:v>0.19</c:v>
                </c:pt>
                <c:pt idx="4">
                  <c:v>0.16</c:v>
                </c:pt>
              </c:numCache>
            </c:numRef>
          </c:val>
        </c:ser>
        <c:dLbls>
          <c:showLegendKey val="0"/>
          <c:showVal val="0"/>
          <c:showCatName val="0"/>
          <c:showSerName val="0"/>
          <c:showPercent val="0"/>
          <c:showBubbleSize val="0"/>
        </c:dLbls>
        <c:gapWidth val="150"/>
        <c:axId val="986371936"/>
        <c:axId val="986352352"/>
      </c:barChart>
      <c:catAx>
        <c:axId val="98637193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52352"/>
        <c:crosses val="autoZero"/>
        <c:auto val="1"/>
        <c:lblAlgn val="ctr"/>
        <c:lblOffset val="100"/>
        <c:noMultiLvlLbl val="0"/>
      </c:catAx>
      <c:valAx>
        <c:axId val="986352352"/>
        <c:scaling>
          <c:orientation val="minMax"/>
          <c:max val="0.9"/>
          <c:min val="0"/>
        </c:scaling>
        <c:delete val="1"/>
        <c:axPos val="t"/>
        <c:numFmt formatCode="0%" sourceLinked="1"/>
        <c:majorTickMark val="out"/>
        <c:minorTickMark val="none"/>
        <c:tickLblPos val="nextTo"/>
        <c:crossAx val="9863719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1532C"/>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 France</c:v>
                </c:pt>
                <c:pt idx="1">
                  <c:v>Disneyland</c:v>
                </c:pt>
                <c:pt idx="2">
                  <c:v>Club Med</c:v>
                </c:pt>
                <c:pt idx="3">
                  <c:v>Accor</c:v>
                </c:pt>
                <c:pt idx="4">
                  <c:v>Airbnb</c:v>
                </c:pt>
              </c:strCache>
            </c:strRef>
          </c:cat>
          <c:val>
            <c:numRef>
              <c:f>Feuil1!$B$2:$B$6</c:f>
              <c:numCache>
                <c:formatCode>0%</c:formatCode>
                <c:ptCount val="5"/>
                <c:pt idx="0">
                  <c:v>0.23</c:v>
                </c:pt>
                <c:pt idx="1">
                  <c:v>0.22</c:v>
                </c:pt>
                <c:pt idx="2">
                  <c:v>0.16</c:v>
                </c:pt>
                <c:pt idx="3">
                  <c:v>0.15</c:v>
                </c:pt>
                <c:pt idx="4">
                  <c:v>0.14000000000000001</c:v>
                </c:pt>
              </c:numCache>
            </c:numRef>
          </c:val>
        </c:ser>
        <c:dLbls>
          <c:showLegendKey val="0"/>
          <c:showVal val="0"/>
          <c:showCatName val="0"/>
          <c:showSerName val="0"/>
          <c:showPercent val="0"/>
          <c:showBubbleSize val="0"/>
        </c:dLbls>
        <c:gapWidth val="150"/>
        <c:axId val="986342560"/>
        <c:axId val="986358880"/>
      </c:barChart>
      <c:catAx>
        <c:axId val="98634256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58880"/>
        <c:crosses val="autoZero"/>
        <c:auto val="1"/>
        <c:lblAlgn val="ctr"/>
        <c:lblOffset val="100"/>
        <c:noMultiLvlLbl val="0"/>
      </c:catAx>
      <c:valAx>
        <c:axId val="986358880"/>
        <c:scaling>
          <c:orientation val="minMax"/>
          <c:max val="0.9"/>
          <c:min val="0"/>
        </c:scaling>
        <c:delete val="1"/>
        <c:axPos val="t"/>
        <c:numFmt formatCode="0%" sourceLinked="1"/>
        <c:majorTickMark val="out"/>
        <c:minorTickMark val="none"/>
        <c:tickLblPos val="nextTo"/>
        <c:crossAx val="98634256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5136628953136815"/>
          <c:h val="0.9589613499734595"/>
        </c:manualLayout>
      </c:layout>
      <c:barChart>
        <c:barDir val="bar"/>
        <c:grouping val="clustered"/>
        <c:varyColors val="0"/>
        <c:ser>
          <c:idx val="0"/>
          <c:order val="0"/>
          <c:tx>
            <c:strRef>
              <c:f>Feuil1!$B$1</c:f>
              <c:strCache>
                <c:ptCount val="1"/>
                <c:pt idx="0">
                  <c:v>Série 1</c:v>
                </c:pt>
              </c:strCache>
            </c:strRef>
          </c:tx>
          <c:spPr>
            <a:solidFill>
              <a:srgbClr val="FF99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Airbnb</c:v>
                </c:pt>
                <c:pt idx="1">
                  <c:v>Air France</c:v>
                </c:pt>
                <c:pt idx="2">
                  <c:v>Disneyland</c:v>
                </c:pt>
                <c:pt idx="3">
                  <c:v>Accor</c:v>
                </c:pt>
                <c:pt idx="4">
                  <c:v>Club Med</c:v>
                </c:pt>
              </c:strCache>
            </c:strRef>
          </c:cat>
          <c:val>
            <c:numRef>
              <c:f>Feuil1!$B$2:$B$6</c:f>
              <c:numCache>
                <c:formatCode>0%</c:formatCode>
                <c:ptCount val="5"/>
                <c:pt idx="0">
                  <c:v>0.45</c:v>
                </c:pt>
                <c:pt idx="1">
                  <c:v>0.4</c:v>
                </c:pt>
                <c:pt idx="2">
                  <c:v>0.38</c:v>
                </c:pt>
                <c:pt idx="3">
                  <c:v>0.28999999999999998</c:v>
                </c:pt>
                <c:pt idx="4">
                  <c:v>0.26</c:v>
                </c:pt>
              </c:numCache>
            </c:numRef>
          </c:val>
        </c:ser>
        <c:dLbls>
          <c:showLegendKey val="0"/>
          <c:showVal val="0"/>
          <c:showCatName val="0"/>
          <c:showSerName val="0"/>
          <c:showPercent val="0"/>
          <c:showBubbleSize val="0"/>
        </c:dLbls>
        <c:gapWidth val="150"/>
        <c:axId val="986359424"/>
        <c:axId val="986347456"/>
      </c:barChart>
      <c:catAx>
        <c:axId val="986359424"/>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47456"/>
        <c:crosses val="autoZero"/>
        <c:auto val="1"/>
        <c:lblAlgn val="ctr"/>
        <c:lblOffset val="100"/>
        <c:noMultiLvlLbl val="0"/>
      </c:catAx>
      <c:valAx>
        <c:axId val="986347456"/>
        <c:scaling>
          <c:orientation val="minMax"/>
          <c:max val="0.9"/>
          <c:min val="0"/>
        </c:scaling>
        <c:delete val="1"/>
        <c:axPos val="t"/>
        <c:numFmt formatCode="0%" sourceLinked="1"/>
        <c:majorTickMark val="out"/>
        <c:minorTickMark val="none"/>
        <c:tickLblPos val="nextTo"/>
        <c:crossAx val="98635942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3914579720910901"/>
          <c:h val="0.9589613499734595"/>
        </c:manualLayout>
      </c:layout>
      <c:barChart>
        <c:barDir val="bar"/>
        <c:grouping val="clustered"/>
        <c:varyColors val="0"/>
        <c:ser>
          <c:idx val="0"/>
          <c:order val="0"/>
          <c:tx>
            <c:strRef>
              <c:f>Feuil1!$B$1</c:f>
              <c:strCache>
                <c:ptCount val="1"/>
                <c:pt idx="0">
                  <c:v>Série 1</c:v>
                </c:pt>
              </c:strCache>
            </c:strRef>
          </c:tx>
          <c:spPr>
            <a:solidFill>
              <a:srgbClr val="C475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Airbnb</c:v>
                </c:pt>
                <c:pt idx="1">
                  <c:v>Disneyland</c:v>
                </c:pt>
                <c:pt idx="2">
                  <c:v>Air France</c:v>
                </c:pt>
                <c:pt idx="3">
                  <c:v>Accor</c:v>
                </c:pt>
                <c:pt idx="4">
                  <c:v>Club Med</c:v>
                </c:pt>
              </c:strCache>
            </c:strRef>
          </c:cat>
          <c:val>
            <c:numRef>
              <c:f>Feuil1!$B$2:$B$6</c:f>
              <c:numCache>
                <c:formatCode>0%</c:formatCode>
                <c:ptCount val="5"/>
                <c:pt idx="0">
                  <c:v>0.5</c:v>
                </c:pt>
                <c:pt idx="1">
                  <c:v>0.48</c:v>
                </c:pt>
                <c:pt idx="2">
                  <c:v>0.39</c:v>
                </c:pt>
                <c:pt idx="3">
                  <c:v>0.28999999999999998</c:v>
                </c:pt>
                <c:pt idx="4">
                  <c:v>0.28999999999999998</c:v>
                </c:pt>
              </c:numCache>
            </c:numRef>
          </c:val>
        </c:ser>
        <c:dLbls>
          <c:showLegendKey val="0"/>
          <c:showVal val="0"/>
          <c:showCatName val="0"/>
          <c:showSerName val="0"/>
          <c:showPercent val="0"/>
          <c:showBubbleSize val="0"/>
        </c:dLbls>
        <c:gapWidth val="150"/>
        <c:axId val="986355616"/>
        <c:axId val="986348544"/>
      </c:barChart>
      <c:catAx>
        <c:axId val="98635561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48544"/>
        <c:crosses val="autoZero"/>
        <c:auto val="1"/>
        <c:lblAlgn val="ctr"/>
        <c:lblOffset val="100"/>
        <c:noMultiLvlLbl val="0"/>
      </c:catAx>
      <c:valAx>
        <c:axId val="986348544"/>
        <c:scaling>
          <c:orientation val="minMax"/>
          <c:max val="0.9"/>
          <c:min val="0"/>
        </c:scaling>
        <c:delete val="1"/>
        <c:axPos val="t"/>
        <c:numFmt formatCode="0%" sourceLinked="1"/>
        <c:majorTickMark val="out"/>
        <c:minorTickMark val="none"/>
        <c:tickLblPos val="nextTo"/>
        <c:crossAx val="98635561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58979557826902"/>
          <c:y val="0"/>
          <c:w val="0.40859456640346098"/>
          <c:h val="0.9589613499734595"/>
        </c:manualLayout>
      </c:layout>
      <c:barChart>
        <c:barDir val="bar"/>
        <c:grouping val="clustered"/>
        <c:varyColors val="0"/>
        <c:ser>
          <c:idx val="0"/>
          <c:order val="0"/>
          <c:tx>
            <c:strRef>
              <c:f>Feuil1!$B$1</c:f>
              <c:strCache>
                <c:ptCount val="1"/>
                <c:pt idx="0">
                  <c:v>Série 1</c:v>
                </c:pt>
              </c:strCache>
            </c:strRef>
          </c:tx>
          <c:spPr>
            <a:solidFill>
              <a:srgbClr val="0055A5"/>
            </a:solidFill>
          </c:spPr>
          <c:invertIfNegative val="0"/>
          <c:dLbls>
            <c:spPr>
              <a:noFill/>
              <a:ln>
                <a:noFill/>
              </a:ln>
              <a:effectLst/>
            </c:spPr>
            <c:txPr>
              <a:bodyPr/>
              <a:lstStyle/>
              <a:p>
                <a:pPr>
                  <a:defRPr sz="12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 France*</c:v>
                </c:pt>
                <c:pt idx="1">
                  <c:v>Disneyland</c:v>
                </c:pt>
                <c:pt idx="2">
                  <c:v>Accor</c:v>
                </c:pt>
                <c:pt idx="3">
                  <c:v>Club Med</c:v>
                </c:pt>
                <c:pt idx="4">
                  <c:v>Airbnb</c:v>
                </c:pt>
              </c:strCache>
            </c:strRef>
          </c:cat>
          <c:val>
            <c:numRef>
              <c:f>Feuil1!$B$2:$B$6</c:f>
              <c:numCache>
                <c:formatCode>0%</c:formatCode>
                <c:ptCount val="5"/>
                <c:pt idx="0">
                  <c:v>0.76</c:v>
                </c:pt>
                <c:pt idx="1">
                  <c:v>0.76</c:v>
                </c:pt>
                <c:pt idx="2">
                  <c:v>0.65</c:v>
                </c:pt>
                <c:pt idx="3">
                  <c:v>0.64</c:v>
                </c:pt>
                <c:pt idx="4">
                  <c:v>0.59</c:v>
                </c:pt>
              </c:numCache>
            </c:numRef>
          </c:val>
        </c:ser>
        <c:dLbls>
          <c:showLegendKey val="0"/>
          <c:showVal val="0"/>
          <c:showCatName val="0"/>
          <c:showSerName val="0"/>
          <c:showPercent val="0"/>
          <c:showBubbleSize val="0"/>
        </c:dLbls>
        <c:gapWidth val="150"/>
        <c:axId val="986349088"/>
        <c:axId val="986359968"/>
      </c:barChart>
      <c:catAx>
        <c:axId val="986349088"/>
        <c:scaling>
          <c:orientation val="maxMin"/>
        </c:scaling>
        <c:delete val="0"/>
        <c:axPos val="l"/>
        <c:numFmt formatCode="General" sourceLinked="0"/>
        <c:majorTickMark val="out"/>
        <c:minorTickMark val="none"/>
        <c:tickLblPos val="nextTo"/>
        <c:spPr>
          <a:ln>
            <a:noFill/>
          </a:ln>
        </c:spPr>
        <c:txPr>
          <a:bodyPr/>
          <a:lstStyle/>
          <a:p>
            <a:pPr>
              <a:defRPr sz="1200" b="1">
                <a:solidFill>
                  <a:schemeClr val="tx1">
                    <a:lumMod val="75000"/>
                    <a:lumOff val="25000"/>
                  </a:schemeClr>
                </a:solidFill>
                <a:latin typeface="Book Antiqua" pitchFamily="18" charset="0"/>
              </a:defRPr>
            </a:pPr>
            <a:endParaRPr lang="fr-FR"/>
          </a:p>
        </c:txPr>
        <c:crossAx val="986359968"/>
        <c:crosses val="autoZero"/>
        <c:auto val="1"/>
        <c:lblAlgn val="ctr"/>
        <c:lblOffset val="100"/>
        <c:noMultiLvlLbl val="0"/>
      </c:catAx>
      <c:valAx>
        <c:axId val="986359968"/>
        <c:scaling>
          <c:orientation val="minMax"/>
          <c:max val="1"/>
          <c:min val="0.2"/>
        </c:scaling>
        <c:delete val="1"/>
        <c:axPos val="t"/>
        <c:numFmt formatCode="0%" sourceLinked="1"/>
        <c:majorTickMark val="out"/>
        <c:minorTickMark val="none"/>
        <c:tickLblPos val="nextTo"/>
        <c:crossAx val="98634908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0859456640346098"/>
          <c:h val="0.9589613499734595"/>
        </c:manualLayout>
      </c:layout>
      <c:barChart>
        <c:barDir val="bar"/>
        <c:grouping val="clustered"/>
        <c:varyColors val="0"/>
        <c:ser>
          <c:idx val="0"/>
          <c:order val="0"/>
          <c:tx>
            <c:strRef>
              <c:f>Feuil1!$B$1</c:f>
              <c:strCache>
                <c:ptCount val="1"/>
                <c:pt idx="0">
                  <c:v>Série 1</c:v>
                </c:pt>
              </c:strCache>
            </c:strRef>
          </c:tx>
          <c:spPr>
            <a:solidFill>
              <a:schemeClr val="accent2">
                <a:lumMod val="60000"/>
                <a:lumOff val="40000"/>
              </a:schemeClr>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La Poste</c:v>
                </c:pt>
                <c:pt idx="1">
                  <c:v>Axa</c:v>
                </c:pt>
                <c:pt idx="2">
                  <c:v>EY</c:v>
                </c:pt>
                <c:pt idx="3">
                  <c:v>BNP Paribas</c:v>
                </c:pt>
                <c:pt idx="4">
                  <c:v>Hello Bank</c:v>
                </c:pt>
              </c:strCache>
            </c:strRef>
          </c:cat>
          <c:val>
            <c:numRef>
              <c:f>Feuil1!$B$2:$B$6</c:f>
              <c:numCache>
                <c:formatCode>0%</c:formatCode>
                <c:ptCount val="5"/>
                <c:pt idx="0">
                  <c:v>0.59</c:v>
                </c:pt>
                <c:pt idx="1">
                  <c:v>0.4</c:v>
                </c:pt>
                <c:pt idx="2">
                  <c:v>0.4</c:v>
                </c:pt>
                <c:pt idx="3">
                  <c:v>0.36</c:v>
                </c:pt>
                <c:pt idx="4">
                  <c:v>0.28999999999999998</c:v>
                </c:pt>
              </c:numCache>
            </c:numRef>
          </c:val>
        </c:ser>
        <c:dLbls>
          <c:showLegendKey val="0"/>
          <c:showVal val="0"/>
          <c:showCatName val="0"/>
          <c:showSerName val="0"/>
          <c:showPercent val="0"/>
          <c:showBubbleSize val="0"/>
        </c:dLbls>
        <c:gapWidth val="150"/>
        <c:axId val="986361600"/>
        <c:axId val="986364864"/>
      </c:barChart>
      <c:catAx>
        <c:axId val="98636160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6364864"/>
        <c:crosses val="autoZero"/>
        <c:auto val="1"/>
        <c:lblAlgn val="ctr"/>
        <c:lblOffset val="100"/>
        <c:noMultiLvlLbl val="0"/>
      </c:catAx>
      <c:valAx>
        <c:axId val="986364864"/>
        <c:scaling>
          <c:orientation val="minMax"/>
          <c:max val="0.9"/>
          <c:min val="0"/>
        </c:scaling>
        <c:delete val="1"/>
        <c:axPos val="t"/>
        <c:numFmt formatCode="0%" sourceLinked="1"/>
        <c:majorTickMark val="out"/>
        <c:minorTickMark val="none"/>
        <c:tickLblPos val="nextTo"/>
        <c:crossAx val="98636160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2692530488684977"/>
          <c:h val="0.9589613499734595"/>
        </c:manualLayout>
      </c:layout>
      <c:barChart>
        <c:barDir val="bar"/>
        <c:grouping val="clustered"/>
        <c:varyColors val="0"/>
        <c:ser>
          <c:idx val="0"/>
          <c:order val="0"/>
          <c:tx>
            <c:strRef>
              <c:f>Feuil1!$B$1</c:f>
              <c:strCache>
                <c:ptCount val="1"/>
                <c:pt idx="0">
                  <c:v>Série 1</c:v>
                </c:pt>
              </c:strCache>
            </c:strRef>
          </c:tx>
          <c:spPr>
            <a:solidFill>
              <a:srgbClr val="4F4FC5"/>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La Poste</c:v>
                </c:pt>
                <c:pt idx="1">
                  <c:v>Axa</c:v>
                </c:pt>
                <c:pt idx="2">
                  <c:v>EY</c:v>
                </c:pt>
                <c:pt idx="3">
                  <c:v>BNP Paribas</c:v>
                </c:pt>
                <c:pt idx="4">
                  <c:v>Hello Bank</c:v>
                </c:pt>
              </c:strCache>
            </c:strRef>
          </c:cat>
          <c:val>
            <c:numRef>
              <c:f>Feuil1!$B$2:$B$6</c:f>
              <c:numCache>
                <c:formatCode>0%</c:formatCode>
                <c:ptCount val="5"/>
                <c:pt idx="0">
                  <c:v>0.55000000000000004</c:v>
                </c:pt>
                <c:pt idx="1">
                  <c:v>0.41</c:v>
                </c:pt>
                <c:pt idx="2">
                  <c:v>0.41</c:v>
                </c:pt>
                <c:pt idx="3">
                  <c:v>0.37</c:v>
                </c:pt>
                <c:pt idx="4">
                  <c:v>0.28999999999999998</c:v>
                </c:pt>
              </c:numCache>
            </c:numRef>
          </c:val>
        </c:ser>
        <c:dLbls>
          <c:showLegendKey val="0"/>
          <c:showVal val="0"/>
          <c:showCatName val="0"/>
          <c:showSerName val="0"/>
          <c:showPercent val="0"/>
          <c:showBubbleSize val="0"/>
        </c:dLbls>
        <c:gapWidth val="150"/>
        <c:axId val="988329376"/>
        <c:axId val="988344064"/>
      </c:barChart>
      <c:catAx>
        <c:axId val="98832937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44064"/>
        <c:crosses val="autoZero"/>
        <c:auto val="1"/>
        <c:lblAlgn val="ctr"/>
        <c:lblOffset val="100"/>
        <c:noMultiLvlLbl val="0"/>
      </c:catAx>
      <c:valAx>
        <c:axId val="988344064"/>
        <c:scaling>
          <c:orientation val="minMax"/>
          <c:max val="0.9"/>
          <c:min val="0"/>
        </c:scaling>
        <c:delete val="1"/>
        <c:axPos val="t"/>
        <c:numFmt formatCode="0%" sourceLinked="1"/>
        <c:majorTickMark val="out"/>
        <c:minorTickMark val="none"/>
        <c:tickLblPos val="nextTo"/>
        <c:crossAx val="98832937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1470481256459057"/>
          <c:h val="0.9589613499734595"/>
        </c:manualLayout>
      </c:layout>
      <c:barChart>
        <c:barDir val="bar"/>
        <c:grouping val="clustered"/>
        <c:varyColors val="0"/>
        <c:ser>
          <c:idx val="0"/>
          <c:order val="0"/>
          <c:tx>
            <c:strRef>
              <c:f>Feuil1!$B$1</c:f>
              <c:strCache>
                <c:ptCount val="1"/>
                <c:pt idx="0">
                  <c:v>Série 1</c:v>
                </c:pt>
              </c:strCache>
            </c:strRef>
          </c:tx>
          <c:spPr>
            <a:solidFill>
              <a:srgbClr val="2F2F8D"/>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E.Leclerc</c:v>
                </c:pt>
                <c:pt idx="1">
                  <c:v>Amazon</c:v>
                </c:pt>
                <c:pt idx="2">
                  <c:v>Lidl</c:v>
                </c:pt>
                <c:pt idx="3">
                  <c:v>Carrefour</c:v>
                </c:pt>
                <c:pt idx="4">
                  <c:v>Monoprix</c:v>
                </c:pt>
              </c:strCache>
            </c:strRef>
          </c:cat>
          <c:val>
            <c:numRef>
              <c:f>Feuil1!$B$2:$B$6</c:f>
              <c:numCache>
                <c:formatCode>0%</c:formatCode>
                <c:ptCount val="5"/>
                <c:pt idx="0">
                  <c:v>0.51</c:v>
                </c:pt>
                <c:pt idx="1">
                  <c:v>0.51</c:v>
                </c:pt>
                <c:pt idx="2">
                  <c:v>0.46</c:v>
                </c:pt>
                <c:pt idx="3">
                  <c:v>0.45</c:v>
                </c:pt>
                <c:pt idx="4">
                  <c:v>0.27</c:v>
                </c:pt>
              </c:numCache>
            </c:numRef>
          </c:val>
        </c:ser>
        <c:dLbls>
          <c:showLegendKey val="0"/>
          <c:showVal val="0"/>
          <c:showCatName val="0"/>
          <c:showSerName val="0"/>
          <c:showPercent val="0"/>
          <c:showBubbleSize val="0"/>
        </c:dLbls>
        <c:gapWidth val="150"/>
        <c:axId val="982766208"/>
        <c:axId val="982771648"/>
      </c:barChart>
      <c:catAx>
        <c:axId val="982766208"/>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2771648"/>
        <c:crosses val="autoZero"/>
        <c:auto val="1"/>
        <c:lblAlgn val="ctr"/>
        <c:lblOffset val="100"/>
        <c:noMultiLvlLbl val="0"/>
      </c:catAx>
      <c:valAx>
        <c:axId val="982771648"/>
        <c:scaling>
          <c:orientation val="minMax"/>
          <c:max val="0.9"/>
          <c:min val="0"/>
        </c:scaling>
        <c:delete val="1"/>
        <c:axPos val="t"/>
        <c:numFmt formatCode="0%" sourceLinked="1"/>
        <c:majorTickMark val="out"/>
        <c:minorTickMark val="none"/>
        <c:tickLblPos val="nextTo"/>
        <c:crossAx val="98276620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2F2F8D"/>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La Poste</c:v>
                </c:pt>
                <c:pt idx="1">
                  <c:v>Axa</c:v>
                </c:pt>
                <c:pt idx="2">
                  <c:v>BNP Paribas</c:v>
                </c:pt>
                <c:pt idx="3">
                  <c:v>EY</c:v>
                </c:pt>
                <c:pt idx="4">
                  <c:v>Hello Bank</c:v>
                </c:pt>
              </c:strCache>
            </c:strRef>
          </c:cat>
          <c:val>
            <c:numRef>
              <c:f>Feuil1!$B$2:$B$6</c:f>
              <c:numCache>
                <c:formatCode>0%</c:formatCode>
                <c:ptCount val="5"/>
                <c:pt idx="0">
                  <c:v>0.47</c:v>
                </c:pt>
                <c:pt idx="1">
                  <c:v>0.2</c:v>
                </c:pt>
                <c:pt idx="2">
                  <c:v>0.18</c:v>
                </c:pt>
                <c:pt idx="3">
                  <c:v>0.17</c:v>
                </c:pt>
                <c:pt idx="4">
                  <c:v>0.13</c:v>
                </c:pt>
              </c:numCache>
            </c:numRef>
          </c:val>
        </c:ser>
        <c:dLbls>
          <c:showLegendKey val="0"/>
          <c:showVal val="0"/>
          <c:showCatName val="0"/>
          <c:showSerName val="0"/>
          <c:showPercent val="0"/>
          <c:showBubbleSize val="0"/>
        </c:dLbls>
        <c:gapWidth val="150"/>
        <c:axId val="988354944"/>
        <c:axId val="988357120"/>
      </c:barChart>
      <c:catAx>
        <c:axId val="988354944"/>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57120"/>
        <c:crosses val="autoZero"/>
        <c:auto val="1"/>
        <c:lblAlgn val="ctr"/>
        <c:lblOffset val="100"/>
        <c:noMultiLvlLbl val="0"/>
      </c:catAx>
      <c:valAx>
        <c:axId val="988357120"/>
        <c:scaling>
          <c:orientation val="minMax"/>
          <c:max val="0.9"/>
          <c:min val="0"/>
        </c:scaling>
        <c:delete val="1"/>
        <c:axPos val="t"/>
        <c:numFmt formatCode="0%" sourceLinked="1"/>
        <c:majorTickMark val="out"/>
        <c:minorTickMark val="none"/>
        <c:tickLblPos val="nextTo"/>
        <c:crossAx val="98835494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024825882040491"/>
          <c:h val="0.9589613499734595"/>
        </c:manualLayout>
      </c:layout>
      <c:barChart>
        <c:barDir val="bar"/>
        <c:grouping val="clustered"/>
        <c:varyColors val="0"/>
        <c:ser>
          <c:idx val="0"/>
          <c:order val="0"/>
          <c:tx>
            <c:strRef>
              <c:f>Feuil1!$B$1</c:f>
              <c:strCache>
                <c:ptCount val="1"/>
                <c:pt idx="0">
                  <c:v>Série 1</c:v>
                </c:pt>
              </c:strCache>
            </c:strRef>
          </c:tx>
          <c:spPr>
            <a:solidFill>
              <a:srgbClr val="92D05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La Poste</c:v>
                </c:pt>
                <c:pt idx="1">
                  <c:v>EY</c:v>
                </c:pt>
                <c:pt idx="2">
                  <c:v>Axa</c:v>
                </c:pt>
                <c:pt idx="3">
                  <c:v>BNP Paribas</c:v>
                </c:pt>
                <c:pt idx="4">
                  <c:v>Hello Bank</c:v>
                </c:pt>
              </c:strCache>
            </c:strRef>
          </c:cat>
          <c:val>
            <c:numRef>
              <c:f>Feuil1!$B$2:$B$6</c:f>
              <c:numCache>
                <c:formatCode>0%</c:formatCode>
                <c:ptCount val="5"/>
                <c:pt idx="0">
                  <c:v>0.23</c:v>
                </c:pt>
                <c:pt idx="1">
                  <c:v>0.21</c:v>
                </c:pt>
                <c:pt idx="2">
                  <c:v>0.19</c:v>
                </c:pt>
                <c:pt idx="3">
                  <c:v>0.19</c:v>
                </c:pt>
                <c:pt idx="4">
                  <c:v>0.13</c:v>
                </c:pt>
              </c:numCache>
            </c:numRef>
          </c:val>
        </c:ser>
        <c:dLbls>
          <c:showLegendKey val="0"/>
          <c:showVal val="0"/>
          <c:showCatName val="0"/>
          <c:showSerName val="0"/>
          <c:showPercent val="0"/>
          <c:showBubbleSize val="0"/>
        </c:dLbls>
        <c:gapWidth val="150"/>
        <c:axId val="988355488"/>
        <c:axId val="988348960"/>
      </c:barChart>
      <c:catAx>
        <c:axId val="988355488"/>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48960"/>
        <c:crosses val="autoZero"/>
        <c:auto val="1"/>
        <c:lblAlgn val="ctr"/>
        <c:lblOffset val="100"/>
        <c:noMultiLvlLbl val="0"/>
      </c:catAx>
      <c:valAx>
        <c:axId val="988348960"/>
        <c:scaling>
          <c:orientation val="minMax"/>
          <c:max val="0.9"/>
          <c:min val="0"/>
        </c:scaling>
        <c:delete val="1"/>
        <c:axPos val="t"/>
        <c:numFmt formatCode="0%" sourceLinked="1"/>
        <c:majorTickMark val="out"/>
        <c:minorTickMark val="none"/>
        <c:tickLblPos val="nextTo"/>
        <c:crossAx val="98835548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09A46"/>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La Poste</c:v>
                </c:pt>
                <c:pt idx="1">
                  <c:v>Axa</c:v>
                </c:pt>
                <c:pt idx="2">
                  <c:v>Hello Bank</c:v>
                </c:pt>
                <c:pt idx="3">
                  <c:v>BNP Paribas</c:v>
                </c:pt>
                <c:pt idx="4">
                  <c:v>EY</c:v>
                </c:pt>
              </c:strCache>
            </c:strRef>
          </c:cat>
          <c:val>
            <c:numRef>
              <c:f>Feuil1!$B$2:$B$6</c:f>
              <c:numCache>
                <c:formatCode>0%</c:formatCode>
                <c:ptCount val="5"/>
                <c:pt idx="0">
                  <c:v>0.33</c:v>
                </c:pt>
                <c:pt idx="1">
                  <c:v>0.16</c:v>
                </c:pt>
                <c:pt idx="2">
                  <c:v>0.14000000000000001</c:v>
                </c:pt>
                <c:pt idx="3">
                  <c:v>0.13</c:v>
                </c:pt>
                <c:pt idx="4">
                  <c:v>0.1</c:v>
                </c:pt>
              </c:numCache>
            </c:numRef>
          </c:val>
        </c:ser>
        <c:dLbls>
          <c:showLegendKey val="0"/>
          <c:showVal val="0"/>
          <c:showCatName val="0"/>
          <c:showSerName val="0"/>
          <c:showPercent val="0"/>
          <c:showBubbleSize val="0"/>
        </c:dLbls>
        <c:gapWidth val="150"/>
        <c:axId val="988329920"/>
        <c:axId val="988347328"/>
      </c:barChart>
      <c:catAx>
        <c:axId val="98832992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47328"/>
        <c:crosses val="autoZero"/>
        <c:auto val="1"/>
        <c:lblAlgn val="ctr"/>
        <c:lblOffset val="100"/>
        <c:noMultiLvlLbl val="0"/>
      </c:catAx>
      <c:valAx>
        <c:axId val="988347328"/>
        <c:scaling>
          <c:orientation val="minMax"/>
          <c:max val="0.9"/>
          <c:min val="0"/>
        </c:scaling>
        <c:delete val="1"/>
        <c:axPos val="t"/>
        <c:numFmt formatCode="0%" sourceLinked="1"/>
        <c:majorTickMark val="out"/>
        <c:minorTickMark val="none"/>
        <c:tickLblPos val="nextTo"/>
        <c:crossAx val="9883299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1532C"/>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La Poste</c:v>
                </c:pt>
                <c:pt idx="1">
                  <c:v>Axa</c:v>
                </c:pt>
                <c:pt idx="2">
                  <c:v>BNP Paribas</c:v>
                </c:pt>
                <c:pt idx="3">
                  <c:v>EY</c:v>
                </c:pt>
                <c:pt idx="4">
                  <c:v>Hello Bank</c:v>
                </c:pt>
              </c:strCache>
            </c:strRef>
          </c:cat>
          <c:val>
            <c:numRef>
              <c:f>Feuil1!$B$2:$B$6</c:f>
              <c:numCache>
                <c:formatCode>0%</c:formatCode>
                <c:ptCount val="5"/>
                <c:pt idx="0">
                  <c:v>0.28999999999999998</c:v>
                </c:pt>
                <c:pt idx="1">
                  <c:v>0.21</c:v>
                </c:pt>
                <c:pt idx="2">
                  <c:v>0.2</c:v>
                </c:pt>
                <c:pt idx="3">
                  <c:v>0.15</c:v>
                </c:pt>
                <c:pt idx="4">
                  <c:v>0.13</c:v>
                </c:pt>
              </c:numCache>
            </c:numRef>
          </c:val>
        </c:ser>
        <c:dLbls>
          <c:showLegendKey val="0"/>
          <c:showVal val="0"/>
          <c:showCatName val="0"/>
          <c:showSerName val="0"/>
          <c:showPercent val="0"/>
          <c:showBubbleSize val="0"/>
        </c:dLbls>
        <c:gapWidth val="150"/>
        <c:axId val="988332640"/>
        <c:axId val="988340800"/>
      </c:barChart>
      <c:catAx>
        <c:axId val="98833264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40800"/>
        <c:crosses val="autoZero"/>
        <c:auto val="1"/>
        <c:lblAlgn val="ctr"/>
        <c:lblOffset val="100"/>
        <c:noMultiLvlLbl val="0"/>
      </c:catAx>
      <c:valAx>
        <c:axId val="988340800"/>
        <c:scaling>
          <c:orientation val="minMax"/>
          <c:max val="0.9"/>
          <c:min val="0"/>
        </c:scaling>
        <c:delete val="1"/>
        <c:axPos val="t"/>
        <c:numFmt formatCode="0%" sourceLinked="1"/>
        <c:majorTickMark val="out"/>
        <c:minorTickMark val="none"/>
        <c:tickLblPos val="nextTo"/>
        <c:crossAx val="98833264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5136628953136815"/>
          <c:h val="0.9589613499734595"/>
        </c:manualLayout>
      </c:layout>
      <c:barChart>
        <c:barDir val="bar"/>
        <c:grouping val="clustered"/>
        <c:varyColors val="0"/>
        <c:ser>
          <c:idx val="0"/>
          <c:order val="0"/>
          <c:tx>
            <c:strRef>
              <c:f>Feuil1!$B$1</c:f>
              <c:strCache>
                <c:ptCount val="1"/>
                <c:pt idx="0">
                  <c:v>Série 1</c:v>
                </c:pt>
              </c:strCache>
            </c:strRef>
          </c:tx>
          <c:spPr>
            <a:solidFill>
              <a:srgbClr val="FF99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La Poste</c:v>
                </c:pt>
                <c:pt idx="1">
                  <c:v>Hello Bank</c:v>
                </c:pt>
                <c:pt idx="2">
                  <c:v>EY</c:v>
                </c:pt>
                <c:pt idx="3">
                  <c:v>Axa</c:v>
                </c:pt>
                <c:pt idx="4">
                  <c:v>BNP Paribas</c:v>
                </c:pt>
              </c:strCache>
            </c:strRef>
          </c:cat>
          <c:val>
            <c:numRef>
              <c:f>Feuil1!$B$2:$B$6</c:f>
              <c:numCache>
                <c:formatCode>0%</c:formatCode>
                <c:ptCount val="5"/>
                <c:pt idx="0">
                  <c:v>0.39</c:v>
                </c:pt>
                <c:pt idx="1">
                  <c:v>0.39</c:v>
                </c:pt>
                <c:pt idx="2">
                  <c:v>0.3</c:v>
                </c:pt>
                <c:pt idx="3">
                  <c:v>0.28999999999999998</c:v>
                </c:pt>
                <c:pt idx="4">
                  <c:v>0.27</c:v>
                </c:pt>
              </c:numCache>
            </c:numRef>
          </c:val>
        </c:ser>
        <c:dLbls>
          <c:showLegendKey val="0"/>
          <c:showVal val="0"/>
          <c:showCatName val="0"/>
          <c:showSerName val="0"/>
          <c:showPercent val="0"/>
          <c:showBubbleSize val="0"/>
        </c:dLbls>
        <c:gapWidth val="150"/>
        <c:axId val="988333728"/>
        <c:axId val="988341888"/>
      </c:barChart>
      <c:catAx>
        <c:axId val="988333728"/>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41888"/>
        <c:crosses val="autoZero"/>
        <c:auto val="1"/>
        <c:lblAlgn val="ctr"/>
        <c:lblOffset val="100"/>
        <c:noMultiLvlLbl val="0"/>
      </c:catAx>
      <c:valAx>
        <c:axId val="988341888"/>
        <c:scaling>
          <c:orientation val="minMax"/>
          <c:max val="0.9"/>
          <c:min val="0"/>
        </c:scaling>
        <c:delete val="1"/>
        <c:axPos val="t"/>
        <c:numFmt formatCode="0%" sourceLinked="1"/>
        <c:majorTickMark val="out"/>
        <c:minorTickMark val="none"/>
        <c:tickLblPos val="nextTo"/>
        <c:crossAx val="98833372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3914579720910901"/>
          <c:h val="0.9589613499734595"/>
        </c:manualLayout>
      </c:layout>
      <c:barChart>
        <c:barDir val="bar"/>
        <c:grouping val="clustered"/>
        <c:varyColors val="0"/>
        <c:ser>
          <c:idx val="0"/>
          <c:order val="0"/>
          <c:tx>
            <c:strRef>
              <c:f>Feuil1!$B$1</c:f>
              <c:strCache>
                <c:ptCount val="1"/>
                <c:pt idx="0">
                  <c:v>Série 1</c:v>
                </c:pt>
              </c:strCache>
            </c:strRef>
          </c:tx>
          <c:spPr>
            <a:solidFill>
              <a:srgbClr val="C475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Hello Bank</c:v>
                </c:pt>
                <c:pt idx="1">
                  <c:v>La Poste</c:v>
                </c:pt>
                <c:pt idx="2">
                  <c:v>Axa</c:v>
                </c:pt>
                <c:pt idx="3">
                  <c:v>EY</c:v>
                </c:pt>
                <c:pt idx="4">
                  <c:v>BNP Paribas</c:v>
                </c:pt>
              </c:strCache>
            </c:strRef>
          </c:cat>
          <c:val>
            <c:numRef>
              <c:f>Feuil1!$B$2:$B$6</c:f>
              <c:numCache>
                <c:formatCode>0%</c:formatCode>
                <c:ptCount val="5"/>
                <c:pt idx="0">
                  <c:v>0.38</c:v>
                </c:pt>
                <c:pt idx="1">
                  <c:v>0.34</c:v>
                </c:pt>
                <c:pt idx="2">
                  <c:v>0.25</c:v>
                </c:pt>
                <c:pt idx="3">
                  <c:v>0.24</c:v>
                </c:pt>
                <c:pt idx="4">
                  <c:v>0.23</c:v>
                </c:pt>
              </c:numCache>
            </c:numRef>
          </c:val>
        </c:ser>
        <c:dLbls>
          <c:showLegendKey val="0"/>
          <c:showVal val="0"/>
          <c:showCatName val="0"/>
          <c:showSerName val="0"/>
          <c:showPercent val="0"/>
          <c:showBubbleSize val="0"/>
        </c:dLbls>
        <c:gapWidth val="150"/>
        <c:axId val="988341344"/>
        <c:axId val="988350048"/>
      </c:barChart>
      <c:catAx>
        <c:axId val="988341344"/>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50048"/>
        <c:crosses val="autoZero"/>
        <c:auto val="1"/>
        <c:lblAlgn val="ctr"/>
        <c:lblOffset val="100"/>
        <c:noMultiLvlLbl val="0"/>
      </c:catAx>
      <c:valAx>
        <c:axId val="988350048"/>
        <c:scaling>
          <c:orientation val="minMax"/>
          <c:max val="0.9"/>
          <c:min val="0"/>
        </c:scaling>
        <c:delete val="1"/>
        <c:axPos val="t"/>
        <c:numFmt formatCode="0%" sourceLinked="1"/>
        <c:majorTickMark val="out"/>
        <c:minorTickMark val="none"/>
        <c:tickLblPos val="nextTo"/>
        <c:crossAx val="98834134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58979557826902"/>
          <c:y val="0"/>
          <c:w val="0.49384575157715999"/>
          <c:h val="0.9589613499734595"/>
        </c:manualLayout>
      </c:layout>
      <c:barChart>
        <c:barDir val="bar"/>
        <c:grouping val="clustered"/>
        <c:varyColors val="0"/>
        <c:ser>
          <c:idx val="0"/>
          <c:order val="0"/>
          <c:tx>
            <c:strRef>
              <c:f>Feuil1!$B$1</c:f>
              <c:strCache>
                <c:ptCount val="1"/>
                <c:pt idx="0">
                  <c:v>Série 1</c:v>
                </c:pt>
              </c:strCache>
            </c:strRef>
          </c:tx>
          <c:spPr>
            <a:solidFill>
              <a:srgbClr val="0055A5"/>
            </a:solidFill>
          </c:spPr>
          <c:invertIfNegative val="0"/>
          <c:dLbls>
            <c:spPr>
              <a:noFill/>
              <a:ln>
                <a:noFill/>
              </a:ln>
              <a:effectLst/>
            </c:spPr>
            <c:txPr>
              <a:bodyPr/>
              <a:lstStyle/>
              <a:p>
                <a:pPr>
                  <a:defRPr sz="12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La Poste</c:v>
                </c:pt>
                <c:pt idx="1">
                  <c:v>Axa</c:v>
                </c:pt>
                <c:pt idx="2">
                  <c:v>EY</c:v>
                </c:pt>
                <c:pt idx="3">
                  <c:v>BNP Paribas</c:v>
                </c:pt>
                <c:pt idx="4">
                  <c:v>Hello Bank</c:v>
                </c:pt>
              </c:strCache>
            </c:strRef>
          </c:cat>
          <c:val>
            <c:numRef>
              <c:f>Feuil1!$B$2:$B$6</c:f>
              <c:numCache>
                <c:formatCode>0%</c:formatCode>
                <c:ptCount val="5"/>
                <c:pt idx="0">
                  <c:v>0.72</c:v>
                </c:pt>
                <c:pt idx="1">
                  <c:v>0.59</c:v>
                </c:pt>
                <c:pt idx="2">
                  <c:v>0.56999999999999995</c:v>
                </c:pt>
                <c:pt idx="3">
                  <c:v>0.55000000000000004</c:v>
                </c:pt>
                <c:pt idx="4">
                  <c:v>0.51</c:v>
                </c:pt>
              </c:numCache>
            </c:numRef>
          </c:val>
        </c:ser>
        <c:dLbls>
          <c:showLegendKey val="0"/>
          <c:showVal val="0"/>
          <c:showCatName val="0"/>
          <c:showSerName val="0"/>
          <c:showPercent val="0"/>
          <c:showBubbleSize val="0"/>
        </c:dLbls>
        <c:gapWidth val="150"/>
        <c:axId val="988358752"/>
        <c:axId val="988360384"/>
      </c:barChart>
      <c:catAx>
        <c:axId val="988358752"/>
        <c:scaling>
          <c:orientation val="maxMin"/>
        </c:scaling>
        <c:delete val="0"/>
        <c:axPos val="l"/>
        <c:numFmt formatCode="General" sourceLinked="0"/>
        <c:majorTickMark val="out"/>
        <c:minorTickMark val="none"/>
        <c:tickLblPos val="nextTo"/>
        <c:spPr>
          <a:ln>
            <a:noFill/>
          </a:ln>
        </c:spPr>
        <c:txPr>
          <a:bodyPr/>
          <a:lstStyle/>
          <a:p>
            <a:pPr>
              <a:defRPr sz="1200" b="1">
                <a:solidFill>
                  <a:schemeClr val="tx1">
                    <a:lumMod val="75000"/>
                    <a:lumOff val="25000"/>
                  </a:schemeClr>
                </a:solidFill>
                <a:latin typeface="Book Antiqua" pitchFamily="18" charset="0"/>
              </a:defRPr>
            </a:pPr>
            <a:endParaRPr lang="fr-FR"/>
          </a:p>
        </c:txPr>
        <c:crossAx val="988360384"/>
        <c:crosses val="autoZero"/>
        <c:auto val="1"/>
        <c:lblAlgn val="ctr"/>
        <c:lblOffset val="100"/>
        <c:noMultiLvlLbl val="0"/>
      </c:catAx>
      <c:valAx>
        <c:axId val="988360384"/>
        <c:scaling>
          <c:orientation val="minMax"/>
          <c:max val="1"/>
          <c:min val="0.2"/>
        </c:scaling>
        <c:delete val="1"/>
        <c:axPos val="t"/>
        <c:numFmt formatCode="0%" sourceLinked="1"/>
        <c:majorTickMark val="out"/>
        <c:minorTickMark val="none"/>
        <c:tickLblPos val="nextTo"/>
        <c:crossAx val="98835875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0859456640346098"/>
          <c:h val="0.9589613499734595"/>
        </c:manualLayout>
      </c:layout>
      <c:barChart>
        <c:barDir val="bar"/>
        <c:grouping val="clustered"/>
        <c:varyColors val="0"/>
        <c:ser>
          <c:idx val="0"/>
          <c:order val="0"/>
          <c:tx>
            <c:strRef>
              <c:f>Feuil1!$B$1</c:f>
              <c:strCache>
                <c:ptCount val="1"/>
                <c:pt idx="0">
                  <c:v>Série 1</c:v>
                </c:pt>
              </c:strCache>
            </c:strRef>
          </c:tx>
          <c:spPr>
            <a:solidFill>
              <a:schemeClr val="accent2">
                <a:lumMod val="60000"/>
                <a:lumOff val="40000"/>
              </a:schemeClr>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Airbus</c:v>
                </c:pt>
                <c:pt idx="1">
                  <c:v>Engie</c:v>
                </c:pt>
                <c:pt idx="2">
                  <c:v>Ouibus</c:v>
                </c:pt>
                <c:pt idx="3">
                  <c:v>SNCF</c:v>
                </c:pt>
                <c:pt idx="4">
                  <c:v>Tesla</c:v>
                </c:pt>
              </c:strCache>
            </c:strRef>
          </c:cat>
          <c:val>
            <c:numRef>
              <c:f>Feuil1!$B$2:$B$6</c:f>
              <c:numCache>
                <c:formatCode>0%</c:formatCode>
                <c:ptCount val="5"/>
                <c:pt idx="0">
                  <c:v>0.65</c:v>
                </c:pt>
                <c:pt idx="1">
                  <c:v>0.53</c:v>
                </c:pt>
                <c:pt idx="2">
                  <c:v>0.5</c:v>
                </c:pt>
                <c:pt idx="3">
                  <c:v>0.49</c:v>
                </c:pt>
                <c:pt idx="4">
                  <c:v>0.47</c:v>
                </c:pt>
              </c:numCache>
            </c:numRef>
          </c:val>
        </c:ser>
        <c:dLbls>
          <c:showLegendKey val="0"/>
          <c:showVal val="0"/>
          <c:showCatName val="0"/>
          <c:showSerName val="0"/>
          <c:showPercent val="0"/>
          <c:showBubbleSize val="0"/>
        </c:dLbls>
        <c:gapWidth val="150"/>
        <c:axId val="988359296"/>
        <c:axId val="988344608"/>
      </c:barChart>
      <c:catAx>
        <c:axId val="98835929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44608"/>
        <c:crosses val="autoZero"/>
        <c:auto val="1"/>
        <c:lblAlgn val="ctr"/>
        <c:lblOffset val="100"/>
        <c:noMultiLvlLbl val="0"/>
      </c:catAx>
      <c:valAx>
        <c:axId val="988344608"/>
        <c:scaling>
          <c:orientation val="minMax"/>
          <c:max val="0.9"/>
          <c:min val="0"/>
        </c:scaling>
        <c:delete val="1"/>
        <c:axPos val="t"/>
        <c:numFmt formatCode="0%" sourceLinked="1"/>
        <c:majorTickMark val="out"/>
        <c:minorTickMark val="none"/>
        <c:tickLblPos val="nextTo"/>
        <c:crossAx val="98835929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2692530488684977"/>
          <c:h val="0.9589613499734595"/>
        </c:manualLayout>
      </c:layout>
      <c:barChart>
        <c:barDir val="bar"/>
        <c:grouping val="clustered"/>
        <c:varyColors val="0"/>
        <c:ser>
          <c:idx val="0"/>
          <c:order val="0"/>
          <c:tx>
            <c:strRef>
              <c:f>Feuil1!$B$1</c:f>
              <c:strCache>
                <c:ptCount val="1"/>
                <c:pt idx="0">
                  <c:v>Série 1</c:v>
                </c:pt>
              </c:strCache>
            </c:strRef>
          </c:tx>
          <c:spPr>
            <a:solidFill>
              <a:srgbClr val="4F4FC5"/>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Airbus</c:v>
                </c:pt>
                <c:pt idx="1">
                  <c:v>Tesla</c:v>
                </c:pt>
                <c:pt idx="2">
                  <c:v>Engie</c:v>
                </c:pt>
                <c:pt idx="3">
                  <c:v>SNCF</c:v>
                </c:pt>
                <c:pt idx="4">
                  <c:v>Ouibus</c:v>
                </c:pt>
              </c:strCache>
            </c:strRef>
          </c:cat>
          <c:val>
            <c:numRef>
              <c:f>Feuil1!$B$2:$B$6</c:f>
              <c:numCache>
                <c:formatCode>0%</c:formatCode>
                <c:ptCount val="5"/>
                <c:pt idx="0">
                  <c:v>0.69</c:v>
                </c:pt>
                <c:pt idx="1">
                  <c:v>0.56000000000000005</c:v>
                </c:pt>
                <c:pt idx="2">
                  <c:v>0.55000000000000004</c:v>
                </c:pt>
                <c:pt idx="3">
                  <c:v>0.46</c:v>
                </c:pt>
                <c:pt idx="4">
                  <c:v>0.43</c:v>
                </c:pt>
              </c:numCache>
            </c:numRef>
          </c:val>
        </c:ser>
        <c:dLbls>
          <c:showLegendKey val="0"/>
          <c:showVal val="0"/>
          <c:showCatName val="0"/>
          <c:showSerName val="0"/>
          <c:showPercent val="0"/>
          <c:showBubbleSize val="0"/>
        </c:dLbls>
        <c:gapWidth val="150"/>
        <c:axId val="988359840"/>
        <c:axId val="988336448"/>
      </c:barChart>
      <c:catAx>
        <c:axId val="98835984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36448"/>
        <c:crosses val="autoZero"/>
        <c:auto val="1"/>
        <c:lblAlgn val="ctr"/>
        <c:lblOffset val="100"/>
        <c:noMultiLvlLbl val="0"/>
      </c:catAx>
      <c:valAx>
        <c:axId val="988336448"/>
        <c:scaling>
          <c:orientation val="minMax"/>
          <c:max val="0.9"/>
          <c:min val="0"/>
        </c:scaling>
        <c:delete val="1"/>
        <c:axPos val="t"/>
        <c:numFmt formatCode="0%" sourceLinked="1"/>
        <c:majorTickMark val="out"/>
        <c:minorTickMark val="none"/>
        <c:tickLblPos val="nextTo"/>
        <c:crossAx val="98835984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2F2F8D"/>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SNCF</c:v>
                </c:pt>
                <c:pt idx="1">
                  <c:v>Engie</c:v>
                </c:pt>
                <c:pt idx="2">
                  <c:v>Airbus</c:v>
                </c:pt>
                <c:pt idx="3">
                  <c:v>Ouibus</c:v>
                </c:pt>
                <c:pt idx="4">
                  <c:v>Tesla</c:v>
                </c:pt>
              </c:strCache>
            </c:strRef>
          </c:cat>
          <c:val>
            <c:numRef>
              <c:f>Feuil1!$B$2:$B$6</c:f>
              <c:numCache>
                <c:formatCode>0%</c:formatCode>
                <c:ptCount val="5"/>
                <c:pt idx="0">
                  <c:v>0.36</c:v>
                </c:pt>
                <c:pt idx="1">
                  <c:v>0.35</c:v>
                </c:pt>
                <c:pt idx="2">
                  <c:v>0.34</c:v>
                </c:pt>
                <c:pt idx="3">
                  <c:v>0.24</c:v>
                </c:pt>
                <c:pt idx="4">
                  <c:v>0.24</c:v>
                </c:pt>
              </c:numCache>
            </c:numRef>
          </c:val>
        </c:ser>
        <c:dLbls>
          <c:showLegendKey val="0"/>
          <c:showVal val="0"/>
          <c:showCatName val="0"/>
          <c:showSerName val="0"/>
          <c:showPercent val="0"/>
          <c:showBubbleSize val="0"/>
        </c:dLbls>
        <c:gapWidth val="150"/>
        <c:axId val="988353312"/>
        <c:axId val="988328832"/>
      </c:barChart>
      <c:catAx>
        <c:axId val="988353312"/>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28832"/>
        <c:crosses val="autoZero"/>
        <c:auto val="1"/>
        <c:lblAlgn val="ctr"/>
        <c:lblOffset val="100"/>
        <c:noMultiLvlLbl val="0"/>
      </c:catAx>
      <c:valAx>
        <c:axId val="988328832"/>
        <c:scaling>
          <c:orientation val="minMax"/>
          <c:max val="0.9"/>
          <c:min val="0"/>
        </c:scaling>
        <c:delete val="1"/>
        <c:axPos val="t"/>
        <c:numFmt formatCode="0%" sourceLinked="1"/>
        <c:majorTickMark val="out"/>
        <c:minorTickMark val="none"/>
        <c:tickLblPos val="nextTo"/>
        <c:crossAx val="9883533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024825882040491"/>
          <c:h val="0.9589613499734595"/>
        </c:manualLayout>
      </c:layout>
      <c:barChart>
        <c:barDir val="bar"/>
        <c:grouping val="clustered"/>
        <c:varyColors val="0"/>
        <c:ser>
          <c:idx val="0"/>
          <c:order val="0"/>
          <c:tx>
            <c:strRef>
              <c:f>Feuil1!$B$1</c:f>
              <c:strCache>
                <c:ptCount val="1"/>
                <c:pt idx="0">
                  <c:v>Série 1</c:v>
                </c:pt>
              </c:strCache>
            </c:strRef>
          </c:tx>
          <c:spPr>
            <a:solidFill>
              <a:srgbClr val="92D05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E.Leclerc</c:v>
                </c:pt>
                <c:pt idx="1">
                  <c:v>Carrefour</c:v>
                </c:pt>
                <c:pt idx="2">
                  <c:v>Monoprix</c:v>
                </c:pt>
                <c:pt idx="3">
                  <c:v>Amazon</c:v>
                </c:pt>
                <c:pt idx="4">
                  <c:v>Lidl</c:v>
                </c:pt>
              </c:strCache>
            </c:strRef>
          </c:cat>
          <c:val>
            <c:numRef>
              <c:f>Feuil1!$B$2:$B$6</c:f>
              <c:numCache>
                <c:formatCode>0%</c:formatCode>
                <c:ptCount val="5"/>
                <c:pt idx="0">
                  <c:v>0.24</c:v>
                </c:pt>
                <c:pt idx="1">
                  <c:v>0.21</c:v>
                </c:pt>
                <c:pt idx="2">
                  <c:v>0.18</c:v>
                </c:pt>
                <c:pt idx="3">
                  <c:v>0.17</c:v>
                </c:pt>
                <c:pt idx="4">
                  <c:v>0.17</c:v>
                </c:pt>
              </c:numCache>
            </c:numRef>
          </c:val>
        </c:ser>
        <c:dLbls>
          <c:showLegendKey val="0"/>
          <c:showVal val="0"/>
          <c:showCatName val="0"/>
          <c:showSerName val="0"/>
          <c:showPercent val="0"/>
          <c:showBubbleSize val="0"/>
        </c:dLbls>
        <c:gapWidth val="150"/>
        <c:axId val="982758048"/>
        <c:axId val="982760224"/>
      </c:barChart>
      <c:catAx>
        <c:axId val="982758048"/>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2760224"/>
        <c:crosses val="autoZero"/>
        <c:auto val="1"/>
        <c:lblAlgn val="ctr"/>
        <c:lblOffset val="100"/>
        <c:noMultiLvlLbl val="0"/>
      </c:catAx>
      <c:valAx>
        <c:axId val="982760224"/>
        <c:scaling>
          <c:orientation val="minMax"/>
          <c:max val="0.9"/>
          <c:min val="0"/>
        </c:scaling>
        <c:delete val="1"/>
        <c:axPos val="t"/>
        <c:numFmt formatCode="0%" sourceLinked="1"/>
        <c:majorTickMark val="out"/>
        <c:minorTickMark val="none"/>
        <c:tickLblPos val="nextTo"/>
        <c:crossAx val="98275804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024825882040491"/>
          <c:h val="0.9589613499734595"/>
        </c:manualLayout>
      </c:layout>
      <c:barChart>
        <c:barDir val="bar"/>
        <c:grouping val="clustered"/>
        <c:varyColors val="0"/>
        <c:ser>
          <c:idx val="0"/>
          <c:order val="0"/>
          <c:tx>
            <c:strRef>
              <c:f>Feuil1!$B$1</c:f>
              <c:strCache>
                <c:ptCount val="1"/>
                <c:pt idx="0">
                  <c:v>Série 1</c:v>
                </c:pt>
              </c:strCache>
            </c:strRef>
          </c:tx>
          <c:spPr>
            <a:solidFill>
              <a:srgbClr val="92D05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Airbus</c:v>
                </c:pt>
                <c:pt idx="1">
                  <c:v>SNCF</c:v>
                </c:pt>
                <c:pt idx="2">
                  <c:v>Engie</c:v>
                </c:pt>
                <c:pt idx="3">
                  <c:v>Tesla</c:v>
                </c:pt>
                <c:pt idx="4">
                  <c:v>Ouibus</c:v>
                </c:pt>
              </c:strCache>
            </c:strRef>
          </c:cat>
          <c:val>
            <c:numRef>
              <c:f>Feuil1!$B$2:$B$6</c:f>
              <c:numCache>
                <c:formatCode>0%</c:formatCode>
                <c:ptCount val="5"/>
                <c:pt idx="0">
                  <c:v>0.32</c:v>
                </c:pt>
                <c:pt idx="1">
                  <c:v>0.31</c:v>
                </c:pt>
                <c:pt idx="2">
                  <c:v>0.27</c:v>
                </c:pt>
                <c:pt idx="3">
                  <c:v>0.23</c:v>
                </c:pt>
                <c:pt idx="4">
                  <c:v>0.18</c:v>
                </c:pt>
              </c:numCache>
            </c:numRef>
          </c:val>
        </c:ser>
        <c:dLbls>
          <c:showLegendKey val="0"/>
          <c:showVal val="0"/>
          <c:showCatName val="0"/>
          <c:showSerName val="0"/>
          <c:showPercent val="0"/>
          <c:showBubbleSize val="0"/>
        </c:dLbls>
        <c:gapWidth val="150"/>
        <c:axId val="988345152"/>
        <c:axId val="988352768"/>
      </c:barChart>
      <c:catAx>
        <c:axId val="988345152"/>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52768"/>
        <c:crosses val="autoZero"/>
        <c:auto val="1"/>
        <c:lblAlgn val="ctr"/>
        <c:lblOffset val="100"/>
        <c:noMultiLvlLbl val="0"/>
      </c:catAx>
      <c:valAx>
        <c:axId val="988352768"/>
        <c:scaling>
          <c:orientation val="minMax"/>
          <c:max val="0.9"/>
          <c:min val="0"/>
        </c:scaling>
        <c:delete val="1"/>
        <c:axPos val="t"/>
        <c:numFmt formatCode="0%" sourceLinked="1"/>
        <c:majorTickMark val="out"/>
        <c:minorTickMark val="none"/>
        <c:tickLblPos val="nextTo"/>
        <c:crossAx val="98834515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09A46"/>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Tesla</c:v>
                </c:pt>
                <c:pt idx="1">
                  <c:v>Engie</c:v>
                </c:pt>
                <c:pt idx="2">
                  <c:v>SNCF</c:v>
                </c:pt>
                <c:pt idx="3">
                  <c:v>Ouibus</c:v>
                </c:pt>
                <c:pt idx="4">
                  <c:v>Airbus</c:v>
                </c:pt>
              </c:strCache>
            </c:strRef>
          </c:cat>
          <c:val>
            <c:numRef>
              <c:f>Feuil1!$B$2:$B$6</c:f>
              <c:numCache>
                <c:formatCode>0%</c:formatCode>
                <c:ptCount val="5"/>
                <c:pt idx="0">
                  <c:v>0.47</c:v>
                </c:pt>
                <c:pt idx="1">
                  <c:v>0.42</c:v>
                </c:pt>
                <c:pt idx="2">
                  <c:v>0.3</c:v>
                </c:pt>
                <c:pt idx="3">
                  <c:v>0.3</c:v>
                </c:pt>
                <c:pt idx="4">
                  <c:v>0.25</c:v>
                </c:pt>
              </c:numCache>
            </c:numRef>
          </c:val>
        </c:ser>
        <c:dLbls>
          <c:showLegendKey val="0"/>
          <c:showVal val="0"/>
          <c:showCatName val="0"/>
          <c:showSerName val="0"/>
          <c:showPercent val="0"/>
          <c:showBubbleSize val="0"/>
        </c:dLbls>
        <c:gapWidth val="150"/>
        <c:axId val="988345696"/>
        <c:axId val="988331008"/>
      </c:barChart>
      <c:catAx>
        <c:axId val="98834569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31008"/>
        <c:crosses val="autoZero"/>
        <c:auto val="1"/>
        <c:lblAlgn val="ctr"/>
        <c:lblOffset val="100"/>
        <c:noMultiLvlLbl val="0"/>
      </c:catAx>
      <c:valAx>
        <c:axId val="988331008"/>
        <c:scaling>
          <c:orientation val="minMax"/>
          <c:max val="0.9"/>
          <c:min val="0"/>
        </c:scaling>
        <c:delete val="1"/>
        <c:axPos val="t"/>
        <c:numFmt formatCode="0%" sourceLinked="1"/>
        <c:majorTickMark val="out"/>
        <c:minorTickMark val="none"/>
        <c:tickLblPos val="nextTo"/>
        <c:crossAx val="98834569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1532C"/>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Engie</c:v>
                </c:pt>
                <c:pt idx="1">
                  <c:v>SNCF</c:v>
                </c:pt>
                <c:pt idx="2">
                  <c:v>Airbus</c:v>
                </c:pt>
                <c:pt idx="3">
                  <c:v>Tesla</c:v>
                </c:pt>
                <c:pt idx="4">
                  <c:v>Ouibus</c:v>
                </c:pt>
              </c:strCache>
            </c:strRef>
          </c:cat>
          <c:val>
            <c:numRef>
              <c:f>Feuil1!$B$2:$B$6</c:f>
              <c:numCache>
                <c:formatCode>0%</c:formatCode>
                <c:ptCount val="5"/>
                <c:pt idx="0">
                  <c:v>0.28999999999999998</c:v>
                </c:pt>
                <c:pt idx="1">
                  <c:v>0.26</c:v>
                </c:pt>
                <c:pt idx="2">
                  <c:v>0.24</c:v>
                </c:pt>
                <c:pt idx="3">
                  <c:v>0.24</c:v>
                </c:pt>
                <c:pt idx="4">
                  <c:v>0.19</c:v>
                </c:pt>
              </c:numCache>
            </c:numRef>
          </c:val>
        </c:ser>
        <c:dLbls>
          <c:showLegendKey val="0"/>
          <c:showVal val="0"/>
          <c:showCatName val="0"/>
          <c:showSerName val="0"/>
          <c:showPercent val="0"/>
          <c:showBubbleSize val="0"/>
        </c:dLbls>
        <c:gapWidth val="150"/>
        <c:axId val="988332096"/>
        <c:axId val="988333184"/>
      </c:barChart>
      <c:catAx>
        <c:axId val="98833209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33184"/>
        <c:crosses val="autoZero"/>
        <c:auto val="1"/>
        <c:lblAlgn val="ctr"/>
        <c:lblOffset val="100"/>
        <c:noMultiLvlLbl val="0"/>
      </c:catAx>
      <c:valAx>
        <c:axId val="988333184"/>
        <c:scaling>
          <c:orientation val="minMax"/>
          <c:max val="0.9"/>
          <c:min val="0"/>
        </c:scaling>
        <c:delete val="1"/>
        <c:axPos val="t"/>
        <c:numFmt formatCode="0%" sourceLinked="1"/>
        <c:majorTickMark val="out"/>
        <c:minorTickMark val="none"/>
        <c:tickLblPos val="nextTo"/>
        <c:crossAx val="98833209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5136628953136815"/>
          <c:h val="0.9589613499734595"/>
        </c:manualLayout>
      </c:layout>
      <c:barChart>
        <c:barDir val="bar"/>
        <c:grouping val="clustered"/>
        <c:varyColors val="0"/>
        <c:ser>
          <c:idx val="0"/>
          <c:order val="0"/>
          <c:tx>
            <c:strRef>
              <c:f>Feuil1!$B$1</c:f>
              <c:strCache>
                <c:ptCount val="1"/>
                <c:pt idx="0">
                  <c:v>Série 1</c:v>
                </c:pt>
              </c:strCache>
            </c:strRef>
          </c:tx>
          <c:spPr>
            <a:solidFill>
              <a:srgbClr val="FF99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Tesla</c:v>
                </c:pt>
                <c:pt idx="1">
                  <c:v>Airbus</c:v>
                </c:pt>
                <c:pt idx="2">
                  <c:v>Engie</c:v>
                </c:pt>
                <c:pt idx="3">
                  <c:v>Ouibus</c:v>
                </c:pt>
                <c:pt idx="4">
                  <c:v>SNCF</c:v>
                </c:pt>
              </c:strCache>
            </c:strRef>
          </c:cat>
          <c:val>
            <c:numRef>
              <c:f>Feuil1!$B$2:$B$6</c:f>
              <c:numCache>
                <c:formatCode>0%</c:formatCode>
                <c:ptCount val="5"/>
                <c:pt idx="0">
                  <c:v>0.56999999999999995</c:v>
                </c:pt>
                <c:pt idx="1">
                  <c:v>0.53</c:v>
                </c:pt>
                <c:pt idx="2">
                  <c:v>0.51</c:v>
                </c:pt>
                <c:pt idx="3">
                  <c:v>0.48</c:v>
                </c:pt>
                <c:pt idx="4">
                  <c:v>0.37</c:v>
                </c:pt>
              </c:numCache>
            </c:numRef>
          </c:val>
        </c:ser>
        <c:dLbls>
          <c:showLegendKey val="0"/>
          <c:showVal val="0"/>
          <c:showCatName val="0"/>
          <c:showSerName val="0"/>
          <c:showPercent val="0"/>
          <c:showBubbleSize val="0"/>
        </c:dLbls>
        <c:gapWidth val="150"/>
        <c:axId val="988338080"/>
        <c:axId val="988338624"/>
      </c:barChart>
      <c:catAx>
        <c:axId val="98833808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8338624"/>
        <c:crosses val="autoZero"/>
        <c:auto val="1"/>
        <c:lblAlgn val="ctr"/>
        <c:lblOffset val="100"/>
        <c:noMultiLvlLbl val="0"/>
      </c:catAx>
      <c:valAx>
        <c:axId val="988338624"/>
        <c:scaling>
          <c:orientation val="minMax"/>
          <c:max val="0.9"/>
          <c:min val="0"/>
        </c:scaling>
        <c:delete val="1"/>
        <c:axPos val="t"/>
        <c:numFmt formatCode="0%" sourceLinked="1"/>
        <c:majorTickMark val="out"/>
        <c:minorTickMark val="none"/>
        <c:tickLblPos val="nextTo"/>
        <c:crossAx val="9883380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3914579720910901"/>
          <c:h val="0.9589613499734595"/>
        </c:manualLayout>
      </c:layout>
      <c:barChart>
        <c:barDir val="bar"/>
        <c:grouping val="clustered"/>
        <c:varyColors val="0"/>
        <c:ser>
          <c:idx val="0"/>
          <c:order val="0"/>
          <c:tx>
            <c:strRef>
              <c:f>Feuil1!$B$1</c:f>
              <c:strCache>
                <c:ptCount val="1"/>
                <c:pt idx="0">
                  <c:v>Série 1</c:v>
                </c:pt>
              </c:strCache>
            </c:strRef>
          </c:tx>
          <c:spPr>
            <a:solidFill>
              <a:srgbClr val="C475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Tesla</c:v>
                </c:pt>
                <c:pt idx="1">
                  <c:v>Airbus</c:v>
                </c:pt>
                <c:pt idx="2">
                  <c:v>Ouibus</c:v>
                </c:pt>
                <c:pt idx="3">
                  <c:v>Engie</c:v>
                </c:pt>
                <c:pt idx="4">
                  <c:v>SNCF</c:v>
                </c:pt>
              </c:strCache>
            </c:strRef>
          </c:cat>
          <c:val>
            <c:numRef>
              <c:f>Feuil1!$B$2:$B$6</c:f>
              <c:numCache>
                <c:formatCode>0%</c:formatCode>
                <c:ptCount val="5"/>
                <c:pt idx="0">
                  <c:v>0.63</c:v>
                </c:pt>
                <c:pt idx="1">
                  <c:v>0.57999999999999996</c:v>
                </c:pt>
                <c:pt idx="2">
                  <c:v>0.56000000000000005</c:v>
                </c:pt>
                <c:pt idx="3">
                  <c:v>0.41</c:v>
                </c:pt>
                <c:pt idx="4">
                  <c:v>0.34</c:v>
                </c:pt>
              </c:numCache>
            </c:numRef>
          </c:val>
        </c:ser>
        <c:dLbls>
          <c:showLegendKey val="0"/>
          <c:showVal val="0"/>
          <c:showCatName val="0"/>
          <c:showSerName val="0"/>
          <c:showPercent val="0"/>
          <c:showBubbleSize val="0"/>
        </c:dLbls>
        <c:gapWidth val="150"/>
        <c:axId val="989594080"/>
        <c:axId val="989587008"/>
      </c:barChart>
      <c:catAx>
        <c:axId val="989594080"/>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9587008"/>
        <c:crosses val="autoZero"/>
        <c:auto val="1"/>
        <c:lblAlgn val="ctr"/>
        <c:lblOffset val="100"/>
        <c:noMultiLvlLbl val="0"/>
      </c:catAx>
      <c:valAx>
        <c:axId val="989587008"/>
        <c:scaling>
          <c:orientation val="minMax"/>
          <c:max val="0.9"/>
          <c:min val="0"/>
        </c:scaling>
        <c:delete val="1"/>
        <c:axPos val="t"/>
        <c:numFmt formatCode="0%" sourceLinked="1"/>
        <c:majorTickMark val="out"/>
        <c:minorTickMark val="none"/>
        <c:tickLblPos val="nextTo"/>
        <c:crossAx val="9895940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58979557826902"/>
          <c:y val="0"/>
          <c:w val="0.40859456640346098"/>
          <c:h val="0.9589613499734595"/>
        </c:manualLayout>
      </c:layout>
      <c:barChart>
        <c:barDir val="bar"/>
        <c:grouping val="clustered"/>
        <c:varyColors val="0"/>
        <c:ser>
          <c:idx val="0"/>
          <c:order val="0"/>
          <c:tx>
            <c:strRef>
              <c:f>Feuil1!$B$1</c:f>
              <c:strCache>
                <c:ptCount val="1"/>
                <c:pt idx="0">
                  <c:v>Série 1</c:v>
                </c:pt>
              </c:strCache>
            </c:strRef>
          </c:tx>
          <c:spPr>
            <a:solidFill>
              <a:srgbClr val="0055A5"/>
            </a:solidFill>
          </c:spPr>
          <c:invertIfNegative val="0"/>
          <c:dLbls>
            <c:spPr>
              <a:noFill/>
              <a:ln>
                <a:noFill/>
              </a:ln>
              <a:effectLst/>
            </c:spPr>
            <c:txPr>
              <a:bodyPr/>
              <a:lstStyle/>
              <a:p>
                <a:pPr>
                  <a:defRPr sz="12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Airbus</c:v>
                </c:pt>
                <c:pt idx="1">
                  <c:v>Engie</c:v>
                </c:pt>
                <c:pt idx="2">
                  <c:v>Ouibus</c:v>
                </c:pt>
                <c:pt idx="3">
                  <c:v>Tesla</c:v>
                </c:pt>
                <c:pt idx="4">
                  <c:v>SNCF</c:v>
                </c:pt>
              </c:strCache>
            </c:strRef>
          </c:cat>
          <c:val>
            <c:numRef>
              <c:f>Feuil1!$B$2:$B$6</c:f>
              <c:numCache>
                <c:formatCode>0%</c:formatCode>
                <c:ptCount val="5"/>
                <c:pt idx="0">
                  <c:v>0.81</c:v>
                </c:pt>
                <c:pt idx="1">
                  <c:v>0.72</c:v>
                </c:pt>
                <c:pt idx="2">
                  <c:v>0.67</c:v>
                </c:pt>
                <c:pt idx="3">
                  <c:v>0.67</c:v>
                </c:pt>
                <c:pt idx="4">
                  <c:v>0.64</c:v>
                </c:pt>
              </c:numCache>
            </c:numRef>
          </c:val>
        </c:ser>
        <c:dLbls>
          <c:showLegendKey val="0"/>
          <c:showVal val="0"/>
          <c:showCatName val="0"/>
          <c:showSerName val="0"/>
          <c:showPercent val="0"/>
          <c:showBubbleSize val="0"/>
        </c:dLbls>
        <c:gapWidth val="150"/>
        <c:axId val="989591360"/>
        <c:axId val="989578304"/>
      </c:barChart>
      <c:catAx>
        <c:axId val="989591360"/>
        <c:scaling>
          <c:orientation val="maxMin"/>
        </c:scaling>
        <c:delete val="0"/>
        <c:axPos val="l"/>
        <c:numFmt formatCode="General" sourceLinked="0"/>
        <c:majorTickMark val="out"/>
        <c:minorTickMark val="none"/>
        <c:tickLblPos val="nextTo"/>
        <c:spPr>
          <a:ln>
            <a:noFill/>
          </a:ln>
        </c:spPr>
        <c:txPr>
          <a:bodyPr/>
          <a:lstStyle/>
          <a:p>
            <a:pPr>
              <a:defRPr sz="1200" b="1">
                <a:solidFill>
                  <a:schemeClr val="tx1">
                    <a:lumMod val="75000"/>
                    <a:lumOff val="25000"/>
                  </a:schemeClr>
                </a:solidFill>
                <a:latin typeface="Book Antiqua" pitchFamily="18" charset="0"/>
              </a:defRPr>
            </a:pPr>
            <a:endParaRPr lang="fr-FR"/>
          </a:p>
        </c:txPr>
        <c:crossAx val="989578304"/>
        <c:crosses val="autoZero"/>
        <c:auto val="1"/>
        <c:lblAlgn val="ctr"/>
        <c:lblOffset val="100"/>
        <c:noMultiLvlLbl val="0"/>
      </c:catAx>
      <c:valAx>
        <c:axId val="989578304"/>
        <c:scaling>
          <c:orientation val="minMax"/>
          <c:max val="1"/>
          <c:min val="0.2"/>
        </c:scaling>
        <c:delete val="1"/>
        <c:axPos val="t"/>
        <c:numFmt formatCode="0%" sourceLinked="1"/>
        <c:majorTickMark val="out"/>
        <c:minorTickMark val="none"/>
        <c:tickLblPos val="nextTo"/>
        <c:crossAx val="98959136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046126670453339"/>
          <c:y val="7.0547716920342186E-3"/>
        </c:manualLayout>
      </c:layout>
      <c:overlay val="0"/>
      <c:txPr>
        <a:bodyPr/>
        <a:lstStyle/>
        <a:p>
          <a:pPr>
            <a:defRPr sz="1400">
              <a:solidFill>
                <a:schemeClr val="accent1">
                  <a:lumMod val="25000"/>
                </a:schemeClr>
              </a:solidFill>
              <a:latin typeface="Book Antiqua" pitchFamily="18" charset="0"/>
            </a:defRPr>
          </a:pPr>
          <a:endParaRPr lang="fr-FR"/>
        </a:p>
      </c:txPr>
    </c:title>
    <c:autoTitleDeleted val="0"/>
    <c:plotArea>
      <c:layout>
        <c:manualLayout>
          <c:layoutTarget val="inner"/>
          <c:xMode val="edge"/>
          <c:yMode val="edge"/>
          <c:x val="0.2831560455761627"/>
          <c:y val="6.5159887808178552E-2"/>
          <c:w val="0.65989788466459887"/>
          <c:h val="0.91980156723084128"/>
        </c:manualLayout>
      </c:layout>
      <c:barChart>
        <c:barDir val="bar"/>
        <c:grouping val="clustered"/>
        <c:varyColors val="0"/>
        <c:ser>
          <c:idx val="0"/>
          <c:order val="0"/>
          <c:tx>
            <c:strRef>
              <c:f>Feuil1!$B$1</c:f>
              <c:strCache>
                <c:ptCount val="1"/>
                <c:pt idx="0">
                  <c:v>Elle vous inspire fortement confiance</c:v>
                </c:pt>
              </c:strCache>
            </c:strRef>
          </c:tx>
          <c:spPr>
            <a:solidFill>
              <a:srgbClr val="00A15F"/>
            </a:solidFill>
            <a:ln>
              <a:noFill/>
            </a:ln>
          </c:spPr>
          <c:invertIfNegative val="0"/>
          <c:dLbls>
            <c:spPr>
              <a:noFill/>
              <a:ln>
                <a:noFill/>
              </a:ln>
              <a:effectLst/>
            </c:spPr>
            <c:txPr>
              <a:bodyPr/>
              <a:lstStyle/>
              <a:p>
                <a:pPr>
                  <a:defRPr sz="1100" b="0">
                    <a:solidFill>
                      <a:schemeClr val="tx1">
                        <a:lumMod val="85000"/>
                        <a:lumOff val="1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Feuil1!$A$2:$A$31</c:f>
              <c:strCache>
                <c:ptCount val="30"/>
                <c:pt idx="0">
                  <c:v>E.Leclerc</c:v>
                </c:pt>
                <c:pt idx="1">
                  <c:v>Danone</c:v>
                </c:pt>
                <c:pt idx="2">
                  <c:v>Airbus</c:v>
                </c:pt>
                <c:pt idx="3">
                  <c:v>Air France</c:v>
                </c:pt>
                <c:pt idx="4">
                  <c:v>Carrefour</c:v>
                </c:pt>
                <c:pt idx="5">
                  <c:v>Amazon</c:v>
                </c:pt>
                <c:pt idx="6">
                  <c:v>Lidl</c:v>
                </c:pt>
                <c:pt idx="7">
                  <c:v>Nespresso</c:v>
                </c:pt>
                <c:pt idx="8">
                  <c:v>La Poste</c:v>
                </c:pt>
                <c:pt idx="9">
                  <c:v>Google</c:v>
                </c:pt>
                <c:pt idx="10">
                  <c:v>Disneyland</c:v>
                </c:pt>
                <c:pt idx="11">
                  <c:v>Monoprix</c:v>
                </c:pt>
                <c:pt idx="12">
                  <c:v>Fleury Michon</c:v>
                </c:pt>
                <c:pt idx="13">
                  <c:v>Orange</c:v>
                </c:pt>
                <c:pt idx="14">
                  <c:v>Engie</c:v>
                </c:pt>
                <c:pt idx="15">
                  <c:v>Always</c:v>
                </c:pt>
                <c:pt idx="16">
                  <c:v>Ouibus</c:v>
                </c:pt>
                <c:pt idx="17">
                  <c:v>SNCF</c:v>
                </c:pt>
                <c:pt idx="18">
                  <c:v>Club Med</c:v>
                </c:pt>
                <c:pt idx="19">
                  <c:v>Tesla</c:v>
                </c:pt>
                <c:pt idx="20">
                  <c:v>Accor</c:v>
                </c:pt>
                <c:pt idx="21">
                  <c:v>Starbucks</c:v>
                </c:pt>
                <c:pt idx="22">
                  <c:v>Airbnb</c:v>
                </c:pt>
                <c:pt idx="23">
                  <c:v>Axa</c:v>
                </c:pt>
                <c:pt idx="24">
                  <c:v>EY</c:v>
                </c:pt>
                <c:pt idx="25">
                  <c:v>Motorola</c:v>
                </c:pt>
                <c:pt idx="26">
                  <c:v>Stuart</c:v>
                </c:pt>
                <c:pt idx="27">
                  <c:v>BNP Paribas</c:v>
                </c:pt>
                <c:pt idx="28">
                  <c:v>Facebook</c:v>
                </c:pt>
                <c:pt idx="29">
                  <c:v>Hello Bank</c:v>
                </c:pt>
              </c:strCache>
            </c:strRef>
          </c:cat>
          <c:val>
            <c:numRef>
              <c:f>Feuil1!$B$2:$B$31</c:f>
              <c:numCache>
                <c:formatCode>0%</c:formatCode>
                <c:ptCount val="30"/>
                <c:pt idx="0">
                  <c:v>0.66</c:v>
                </c:pt>
                <c:pt idx="1">
                  <c:v>0.66</c:v>
                </c:pt>
                <c:pt idx="2">
                  <c:v>0.65</c:v>
                </c:pt>
                <c:pt idx="3">
                  <c:v>0.63</c:v>
                </c:pt>
                <c:pt idx="4">
                  <c:v>0.63</c:v>
                </c:pt>
                <c:pt idx="5">
                  <c:v>0.62</c:v>
                </c:pt>
                <c:pt idx="6">
                  <c:v>0.62</c:v>
                </c:pt>
                <c:pt idx="7">
                  <c:v>0.59</c:v>
                </c:pt>
                <c:pt idx="8">
                  <c:v>0.59</c:v>
                </c:pt>
                <c:pt idx="9">
                  <c:v>0.56999999999999995</c:v>
                </c:pt>
                <c:pt idx="10">
                  <c:v>0.56999999999999995</c:v>
                </c:pt>
                <c:pt idx="11">
                  <c:v>0.55000000000000004</c:v>
                </c:pt>
                <c:pt idx="12">
                  <c:v>0.54</c:v>
                </c:pt>
                <c:pt idx="13">
                  <c:v>0.53</c:v>
                </c:pt>
                <c:pt idx="14">
                  <c:v>0.53</c:v>
                </c:pt>
                <c:pt idx="15">
                  <c:v>0.5</c:v>
                </c:pt>
                <c:pt idx="16">
                  <c:v>0.5</c:v>
                </c:pt>
                <c:pt idx="17">
                  <c:v>0.49</c:v>
                </c:pt>
                <c:pt idx="18">
                  <c:v>0.48</c:v>
                </c:pt>
                <c:pt idx="19">
                  <c:v>0.47</c:v>
                </c:pt>
                <c:pt idx="20">
                  <c:v>0.46</c:v>
                </c:pt>
                <c:pt idx="21">
                  <c:v>0.46</c:v>
                </c:pt>
                <c:pt idx="22">
                  <c:v>0.4</c:v>
                </c:pt>
                <c:pt idx="23">
                  <c:v>0.4</c:v>
                </c:pt>
                <c:pt idx="24">
                  <c:v>0.4</c:v>
                </c:pt>
                <c:pt idx="25">
                  <c:v>0.39</c:v>
                </c:pt>
                <c:pt idx="26">
                  <c:v>0.36</c:v>
                </c:pt>
                <c:pt idx="27">
                  <c:v>0.36</c:v>
                </c:pt>
                <c:pt idx="28">
                  <c:v>0.34</c:v>
                </c:pt>
                <c:pt idx="29">
                  <c:v>0.28999999999999998</c:v>
                </c:pt>
              </c:numCache>
            </c:numRef>
          </c:val>
        </c:ser>
        <c:dLbls>
          <c:showLegendKey val="0"/>
          <c:showVal val="0"/>
          <c:showCatName val="0"/>
          <c:showSerName val="0"/>
          <c:showPercent val="0"/>
          <c:showBubbleSize val="0"/>
        </c:dLbls>
        <c:gapWidth val="100"/>
        <c:axId val="989577216"/>
        <c:axId val="989583200"/>
      </c:barChart>
      <c:catAx>
        <c:axId val="989577216"/>
        <c:scaling>
          <c:orientation val="maxMin"/>
        </c:scaling>
        <c:delete val="0"/>
        <c:axPos val="l"/>
        <c:numFmt formatCode="General" sourceLinked="1"/>
        <c:majorTickMark val="none"/>
        <c:minorTickMark val="none"/>
        <c:tickLblPos val="nextTo"/>
        <c:txPr>
          <a:bodyPr/>
          <a:lstStyle/>
          <a:p>
            <a:pPr>
              <a:defRPr sz="1200" b="0">
                <a:solidFill>
                  <a:schemeClr val="tx1">
                    <a:lumMod val="85000"/>
                    <a:lumOff val="15000"/>
                  </a:schemeClr>
                </a:solidFill>
                <a:latin typeface="Book Antiqua" pitchFamily="18" charset="0"/>
              </a:defRPr>
            </a:pPr>
            <a:endParaRPr lang="fr-FR"/>
          </a:p>
        </c:txPr>
        <c:crossAx val="989583200"/>
        <c:crosses val="autoZero"/>
        <c:auto val="1"/>
        <c:lblAlgn val="ctr"/>
        <c:lblOffset val="100"/>
        <c:noMultiLvlLbl val="0"/>
      </c:catAx>
      <c:valAx>
        <c:axId val="989583200"/>
        <c:scaling>
          <c:orientation val="minMax"/>
          <c:max val="0.9"/>
          <c:min val="0"/>
        </c:scaling>
        <c:delete val="1"/>
        <c:axPos val="t"/>
        <c:numFmt formatCode="0%" sourceLinked="1"/>
        <c:majorTickMark val="out"/>
        <c:minorTickMark val="none"/>
        <c:tickLblPos val="nextTo"/>
        <c:crossAx val="989577216"/>
        <c:crosses val="autoZero"/>
        <c:crossBetween val="between"/>
      </c:valAx>
      <c:spPr>
        <a:noFill/>
        <a:ln w="25403">
          <a:noFill/>
        </a:ln>
      </c:spPr>
    </c:plotArea>
    <c:plotVisOnly val="1"/>
    <c:dispBlanksAs val="gap"/>
    <c:showDLblsOverMax val="0"/>
  </c:chart>
  <c:txPr>
    <a:bodyPr/>
    <a:lstStyle/>
    <a:p>
      <a:pPr>
        <a:defRPr sz="1800"/>
      </a:pPr>
      <a:endParaRPr lang="fr-F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1">
                    <a:lumMod val="25000"/>
                  </a:schemeClr>
                </a:solidFill>
                <a:latin typeface="Book Antiqua" pitchFamily="18" charset="0"/>
              </a:defRPr>
            </a:pPr>
            <a:r>
              <a:rPr lang="fr-FR" dirty="0" smtClean="0">
                <a:solidFill>
                  <a:schemeClr val="accent1">
                    <a:lumMod val="25000"/>
                  </a:schemeClr>
                </a:solidFill>
              </a:rPr>
              <a:t>Ses produits ou ses services sont de grande qualité</a:t>
            </a:r>
            <a:endParaRPr lang="fr-FR" dirty="0">
              <a:solidFill>
                <a:schemeClr val="accent1">
                  <a:lumMod val="25000"/>
                </a:schemeClr>
              </a:solidFill>
            </a:endParaRPr>
          </a:p>
        </c:rich>
      </c:tx>
      <c:layout>
        <c:manualLayout>
          <c:xMode val="edge"/>
          <c:yMode val="edge"/>
          <c:x val="0.15586164495571464"/>
          <c:y val="8.8185216652274523E-3"/>
        </c:manualLayout>
      </c:layout>
      <c:overlay val="0"/>
    </c:title>
    <c:autoTitleDeleted val="0"/>
    <c:plotArea>
      <c:layout>
        <c:manualLayout>
          <c:layoutTarget val="inner"/>
          <c:xMode val="edge"/>
          <c:yMode val="edge"/>
          <c:x val="0.2831560455761627"/>
          <c:y val="6.5159887808178552E-2"/>
          <c:w val="0.65989788466459887"/>
          <c:h val="0.91980156723084128"/>
        </c:manualLayout>
      </c:layout>
      <c:barChart>
        <c:barDir val="bar"/>
        <c:grouping val="clustered"/>
        <c:varyColors val="0"/>
        <c:ser>
          <c:idx val="0"/>
          <c:order val="0"/>
          <c:tx>
            <c:strRef>
              <c:f>Feuil1!$B$1</c:f>
              <c:strCache>
                <c:ptCount val="1"/>
                <c:pt idx="0">
                  <c:v>Ses produits ou ses services sont de grande qualité</c:v>
                </c:pt>
              </c:strCache>
            </c:strRef>
          </c:tx>
          <c:spPr>
            <a:solidFill>
              <a:srgbClr val="00A15F"/>
            </a:solidFill>
            <a:ln>
              <a:noFill/>
            </a:ln>
          </c:spPr>
          <c:invertIfNegative val="0"/>
          <c:dLbls>
            <c:spPr>
              <a:noFill/>
              <a:ln>
                <a:noFill/>
              </a:ln>
              <a:effectLst/>
            </c:spPr>
            <c:txPr>
              <a:bodyPr/>
              <a:lstStyle/>
              <a:p>
                <a:pPr>
                  <a:defRPr sz="1100" b="0">
                    <a:solidFill>
                      <a:schemeClr val="tx1">
                        <a:lumMod val="85000"/>
                        <a:lumOff val="1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Feuil1!$A$2:$A$31</c:f>
              <c:strCache>
                <c:ptCount val="30"/>
                <c:pt idx="0">
                  <c:v>Danone</c:v>
                </c:pt>
                <c:pt idx="1">
                  <c:v>Airbus</c:v>
                </c:pt>
                <c:pt idx="2">
                  <c:v>Google</c:v>
                </c:pt>
                <c:pt idx="3">
                  <c:v>Nespresso</c:v>
                </c:pt>
                <c:pt idx="4">
                  <c:v>Air France</c:v>
                </c:pt>
                <c:pt idx="5">
                  <c:v>E.Leclerc</c:v>
                </c:pt>
                <c:pt idx="6">
                  <c:v>Amazon</c:v>
                </c:pt>
                <c:pt idx="7">
                  <c:v>Carrefour</c:v>
                </c:pt>
                <c:pt idx="8">
                  <c:v>Disneyland</c:v>
                </c:pt>
                <c:pt idx="9">
                  <c:v>Orange</c:v>
                </c:pt>
                <c:pt idx="10">
                  <c:v>Tesla</c:v>
                </c:pt>
                <c:pt idx="11">
                  <c:v>Engie</c:v>
                </c:pt>
                <c:pt idx="12">
                  <c:v>La Poste</c:v>
                </c:pt>
                <c:pt idx="13">
                  <c:v>Always</c:v>
                </c:pt>
                <c:pt idx="14">
                  <c:v>Fleury Michon</c:v>
                </c:pt>
                <c:pt idx="15">
                  <c:v>Monoprix</c:v>
                </c:pt>
                <c:pt idx="16">
                  <c:v>Club Med</c:v>
                </c:pt>
                <c:pt idx="17">
                  <c:v>Lidl</c:v>
                </c:pt>
                <c:pt idx="18">
                  <c:v>Starbucks</c:v>
                </c:pt>
                <c:pt idx="19">
                  <c:v>Accor</c:v>
                </c:pt>
                <c:pt idx="20">
                  <c:v>SNCF</c:v>
                </c:pt>
                <c:pt idx="21">
                  <c:v>Ouibus</c:v>
                </c:pt>
                <c:pt idx="22">
                  <c:v>Axa</c:v>
                </c:pt>
                <c:pt idx="23">
                  <c:v>EY</c:v>
                </c:pt>
                <c:pt idx="24">
                  <c:v>Facebook</c:v>
                </c:pt>
                <c:pt idx="25">
                  <c:v>Motorola</c:v>
                </c:pt>
                <c:pt idx="26">
                  <c:v>Airbnb</c:v>
                </c:pt>
                <c:pt idx="27">
                  <c:v>BNP Paribas</c:v>
                </c:pt>
                <c:pt idx="28">
                  <c:v>Stuart</c:v>
                </c:pt>
                <c:pt idx="29">
                  <c:v>Hello Bank</c:v>
                </c:pt>
              </c:strCache>
            </c:strRef>
          </c:cat>
          <c:val>
            <c:numRef>
              <c:f>Feuil1!$B$2:$B$31</c:f>
              <c:numCache>
                <c:formatCode>0%</c:formatCode>
                <c:ptCount val="30"/>
                <c:pt idx="0">
                  <c:v>0.71</c:v>
                </c:pt>
                <c:pt idx="1">
                  <c:v>0.69</c:v>
                </c:pt>
                <c:pt idx="2">
                  <c:v>0.68</c:v>
                </c:pt>
                <c:pt idx="3">
                  <c:v>0.67</c:v>
                </c:pt>
                <c:pt idx="4">
                  <c:v>0.65</c:v>
                </c:pt>
                <c:pt idx="5">
                  <c:v>0.64</c:v>
                </c:pt>
                <c:pt idx="6">
                  <c:v>0.63</c:v>
                </c:pt>
                <c:pt idx="7">
                  <c:v>0.61</c:v>
                </c:pt>
                <c:pt idx="8">
                  <c:v>0.6</c:v>
                </c:pt>
                <c:pt idx="9">
                  <c:v>0.56999999999999995</c:v>
                </c:pt>
                <c:pt idx="10">
                  <c:v>0.56000000000000005</c:v>
                </c:pt>
                <c:pt idx="11">
                  <c:v>0.55000000000000004</c:v>
                </c:pt>
                <c:pt idx="12">
                  <c:v>0.55000000000000004</c:v>
                </c:pt>
                <c:pt idx="13">
                  <c:v>0.54</c:v>
                </c:pt>
                <c:pt idx="14">
                  <c:v>0.54</c:v>
                </c:pt>
                <c:pt idx="15">
                  <c:v>0.54</c:v>
                </c:pt>
                <c:pt idx="16">
                  <c:v>0.53</c:v>
                </c:pt>
                <c:pt idx="17">
                  <c:v>0.51</c:v>
                </c:pt>
                <c:pt idx="18">
                  <c:v>0.48</c:v>
                </c:pt>
                <c:pt idx="19">
                  <c:v>0.47</c:v>
                </c:pt>
                <c:pt idx="20">
                  <c:v>0.46</c:v>
                </c:pt>
                <c:pt idx="21">
                  <c:v>0.43</c:v>
                </c:pt>
                <c:pt idx="22">
                  <c:v>0.41</c:v>
                </c:pt>
                <c:pt idx="23">
                  <c:v>0.41</c:v>
                </c:pt>
                <c:pt idx="24">
                  <c:v>0.39</c:v>
                </c:pt>
                <c:pt idx="25">
                  <c:v>0.39</c:v>
                </c:pt>
                <c:pt idx="26">
                  <c:v>0.39</c:v>
                </c:pt>
                <c:pt idx="27">
                  <c:v>0.37</c:v>
                </c:pt>
                <c:pt idx="28">
                  <c:v>0.35</c:v>
                </c:pt>
                <c:pt idx="29">
                  <c:v>0.28999999999999998</c:v>
                </c:pt>
              </c:numCache>
            </c:numRef>
          </c:val>
        </c:ser>
        <c:dLbls>
          <c:showLegendKey val="0"/>
          <c:showVal val="0"/>
          <c:showCatName val="0"/>
          <c:showSerName val="0"/>
          <c:showPercent val="0"/>
          <c:showBubbleSize val="0"/>
        </c:dLbls>
        <c:gapWidth val="100"/>
        <c:axId val="989586464"/>
        <c:axId val="989576128"/>
      </c:barChart>
      <c:catAx>
        <c:axId val="989586464"/>
        <c:scaling>
          <c:orientation val="maxMin"/>
        </c:scaling>
        <c:delete val="0"/>
        <c:axPos val="l"/>
        <c:numFmt formatCode="General" sourceLinked="1"/>
        <c:majorTickMark val="none"/>
        <c:minorTickMark val="none"/>
        <c:tickLblPos val="nextTo"/>
        <c:txPr>
          <a:bodyPr/>
          <a:lstStyle/>
          <a:p>
            <a:pPr>
              <a:defRPr sz="1200" b="0">
                <a:solidFill>
                  <a:schemeClr val="tx1">
                    <a:lumMod val="85000"/>
                    <a:lumOff val="15000"/>
                  </a:schemeClr>
                </a:solidFill>
                <a:latin typeface="Book Antiqua" pitchFamily="18" charset="0"/>
              </a:defRPr>
            </a:pPr>
            <a:endParaRPr lang="fr-FR"/>
          </a:p>
        </c:txPr>
        <c:crossAx val="989576128"/>
        <c:crosses val="autoZero"/>
        <c:auto val="1"/>
        <c:lblAlgn val="ctr"/>
        <c:lblOffset val="100"/>
        <c:noMultiLvlLbl val="0"/>
      </c:catAx>
      <c:valAx>
        <c:axId val="989576128"/>
        <c:scaling>
          <c:orientation val="minMax"/>
          <c:max val="0.9"/>
          <c:min val="0"/>
        </c:scaling>
        <c:delete val="1"/>
        <c:axPos val="t"/>
        <c:numFmt formatCode="0%" sourceLinked="1"/>
        <c:majorTickMark val="out"/>
        <c:minorTickMark val="none"/>
        <c:tickLblPos val="nextTo"/>
        <c:crossAx val="989586464"/>
        <c:crosses val="autoZero"/>
        <c:crossBetween val="between"/>
      </c:valAx>
      <c:spPr>
        <a:noFill/>
        <a:ln w="25403">
          <a:noFill/>
        </a:ln>
      </c:spPr>
    </c:plotArea>
    <c:plotVisOnly val="1"/>
    <c:dispBlanksAs val="gap"/>
    <c:showDLblsOverMax val="0"/>
  </c:chart>
  <c:txPr>
    <a:bodyPr/>
    <a:lstStyle/>
    <a:p>
      <a:pPr>
        <a:defRPr sz="1800"/>
      </a:pPr>
      <a:endParaRPr lang="fr-F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1">
                    <a:lumMod val="25000"/>
                  </a:schemeClr>
                </a:solidFill>
                <a:latin typeface="Book Antiqua" pitchFamily="18" charset="0"/>
              </a:defRPr>
            </a:pPr>
            <a:r>
              <a:rPr lang="fr-FR" dirty="0" smtClean="0">
                <a:solidFill>
                  <a:schemeClr val="accent1">
                    <a:lumMod val="25000"/>
                  </a:schemeClr>
                </a:solidFill>
              </a:rPr>
              <a:t>Vous vous sentez vraiment proche de cette marque</a:t>
            </a:r>
          </a:p>
        </c:rich>
      </c:tx>
      <c:layout>
        <c:manualLayout>
          <c:xMode val="edge"/>
          <c:yMode val="edge"/>
          <c:x val="0.15586164495571464"/>
          <c:y val="8.8185216652274523E-3"/>
        </c:manualLayout>
      </c:layout>
      <c:overlay val="0"/>
    </c:title>
    <c:autoTitleDeleted val="0"/>
    <c:plotArea>
      <c:layout>
        <c:manualLayout>
          <c:layoutTarget val="inner"/>
          <c:xMode val="edge"/>
          <c:yMode val="edge"/>
          <c:x val="0.2831560455761627"/>
          <c:y val="6.5159887808178552E-2"/>
          <c:w val="0.65989788466459887"/>
          <c:h val="0.91980156723084128"/>
        </c:manualLayout>
      </c:layout>
      <c:barChart>
        <c:barDir val="bar"/>
        <c:grouping val="clustered"/>
        <c:varyColors val="0"/>
        <c:ser>
          <c:idx val="0"/>
          <c:order val="0"/>
          <c:tx>
            <c:strRef>
              <c:f>Feuil1!$B$1</c:f>
              <c:strCache>
                <c:ptCount val="1"/>
                <c:pt idx="0">
                  <c:v>Vous vous sentez vraiment proche de cette marque</c:v>
                </c:pt>
              </c:strCache>
            </c:strRef>
          </c:tx>
          <c:spPr>
            <a:solidFill>
              <a:srgbClr val="00A15F"/>
            </a:solidFill>
            <a:ln>
              <a:noFill/>
            </a:ln>
          </c:spPr>
          <c:invertIfNegative val="0"/>
          <c:dLbls>
            <c:spPr>
              <a:noFill/>
              <a:ln>
                <a:noFill/>
              </a:ln>
              <a:effectLst/>
            </c:spPr>
            <c:txPr>
              <a:bodyPr/>
              <a:lstStyle/>
              <a:p>
                <a:pPr>
                  <a:defRPr sz="1100" b="0">
                    <a:solidFill>
                      <a:schemeClr val="tx1">
                        <a:lumMod val="85000"/>
                        <a:lumOff val="1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Feuil1!$A$2:$A$31</c:f>
              <c:strCache>
                <c:ptCount val="30"/>
                <c:pt idx="0">
                  <c:v>Google</c:v>
                </c:pt>
                <c:pt idx="1">
                  <c:v>E.Leclerc</c:v>
                </c:pt>
                <c:pt idx="2">
                  <c:v>Amazon</c:v>
                </c:pt>
                <c:pt idx="3">
                  <c:v>Danone</c:v>
                </c:pt>
                <c:pt idx="4">
                  <c:v>La Poste</c:v>
                </c:pt>
                <c:pt idx="5">
                  <c:v>Lidl</c:v>
                </c:pt>
                <c:pt idx="6">
                  <c:v>Carrefour</c:v>
                </c:pt>
                <c:pt idx="7">
                  <c:v>Orange</c:v>
                </c:pt>
                <c:pt idx="8">
                  <c:v>Facebook</c:v>
                </c:pt>
                <c:pt idx="9">
                  <c:v>Air France</c:v>
                </c:pt>
                <c:pt idx="10">
                  <c:v>Nespresso</c:v>
                </c:pt>
                <c:pt idx="11">
                  <c:v>SNCF</c:v>
                </c:pt>
                <c:pt idx="12">
                  <c:v>Engie</c:v>
                </c:pt>
                <c:pt idx="13">
                  <c:v>Fleury Michon</c:v>
                </c:pt>
                <c:pt idx="14">
                  <c:v>Airbus</c:v>
                </c:pt>
                <c:pt idx="15">
                  <c:v>Disneyland</c:v>
                </c:pt>
                <c:pt idx="16">
                  <c:v>Always</c:v>
                </c:pt>
                <c:pt idx="17">
                  <c:v>Monoprix</c:v>
                </c:pt>
                <c:pt idx="18">
                  <c:v>Tesla</c:v>
                </c:pt>
                <c:pt idx="19">
                  <c:v>Ouibus</c:v>
                </c:pt>
                <c:pt idx="20">
                  <c:v>Accor</c:v>
                </c:pt>
                <c:pt idx="21">
                  <c:v>Airbnb</c:v>
                </c:pt>
                <c:pt idx="22">
                  <c:v>Starbucks</c:v>
                </c:pt>
                <c:pt idx="23">
                  <c:v>Axa</c:v>
                </c:pt>
                <c:pt idx="24">
                  <c:v>Stuart</c:v>
                </c:pt>
                <c:pt idx="25">
                  <c:v>BNP Paribas</c:v>
                </c:pt>
                <c:pt idx="26">
                  <c:v>EY</c:v>
                </c:pt>
                <c:pt idx="27">
                  <c:v>Club Med</c:v>
                </c:pt>
                <c:pt idx="28">
                  <c:v>Motorola</c:v>
                </c:pt>
                <c:pt idx="29">
                  <c:v>Hello Bank</c:v>
                </c:pt>
              </c:strCache>
            </c:strRef>
          </c:cat>
          <c:val>
            <c:numRef>
              <c:f>Feuil1!$B$2:$B$31</c:f>
              <c:numCache>
                <c:formatCode>0%</c:formatCode>
                <c:ptCount val="30"/>
                <c:pt idx="0">
                  <c:v>0.56999999999999995</c:v>
                </c:pt>
                <c:pt idx="1">
                  <c:v>0.51</c:v>
                </c:pt>
                <c:pt idx="2">
                  <c:v>0.51</c:v>
                </c:pt>
                <c:pt idx="3">
                  <c:v>0.5</c:v>
                </c:pt>
                <c:pt idx="4">
                  <c:v>0.47</c:v>
                </c:pt>
                <c:pt idx="5">
                  <c:v>0.46</c:v>
                </c:pt>
                <c:pt idx="6">
                  <c:v>0.45</c:v>
                </c:pt>
                <c:pt idx="7">
                  <c:v>0.42</c:v>
                </c:pt>
                <c:pt idx="8">
                  <c:v>0.4</c:v>
                </c:pt>
                <c:pt idx="9">
                  <c:v>0.37</c:v>
                </c:pt>
                <c:pt idx="10">
                  <c:v>0.36</c:v>
                </c:pt>
                <c:pt idx="11">
                  <c:v>0.36</c:v>
                </c:pt>
                <c:pt idx="12">
                  <c:v>0.35</c:v>
                </c:pt>
                <c:pt idx="13">
                  <c:v>0.34</c:v>
                </c:pt>
                <c:pt idx="14">
                  <c:v>0.34</c:v>
                </c:pt>
                <c:pt idx="15">
                  <c:v>0.31</c:v>
                </c:pt>
                <c:pt idx="16">
                  <c:v>0.31</c:v>
                </c:pt>
                <c:pt idx="17">
                  <c:v>0.27</c:v>
                </c:pt>
                <c:pt idx="18">
                  <c:v>0.24</c:v>
                </c:pt>
                <c:pt idx="19">
                  <c:v>0.24</c:v>
                </c:pt>
                <c:pt idx="20">
                  <c:v>0.23</c:v>
                </c:pt>
                <c:pt idx="21">
                  <c:v>0.23</c:v>
                </c:pt>
                <c:pt idx="22">
                  <c:v>0.23</c:v>
                </c:pt>
                <c:pt idx="23">
                  <c:v>0.2</c:v>
                </c:pt>
                <c:pt idx="24">
                  <c:v>0.19</c:v>
                </c:pt>
                <c:pt idx="25">
                  <c:v>0.18</c:v>
                </c:pt>
                <c:pt idx="26">
                  <c:v>0.17</c:v>
                </c:pt>
                <c:pt idx="27">
                  <c:v>0.16</c:v>
                </c:pt>
                <c:pt idx="28">
                  <c:v>0.15</c:v>
                </c:pt>
                <c:pt idx="29">
                  <c:v>0.13</c:v>
                </c:pt>
              </c:numCache>
            </c:numRef>
          </c:val>
        </c:ser>
        <c:dLbls>
          <c:showLegendKey val="0"/>
          <c:showVal val="0"/>
          <c:showCatName val="0"/>
          <c:showSerName val="0"/>
          <c:showPercent val="0"/>
          <c:showBubbleSize val="0"/>
        </c:dLbls>
        <c:gapWidth val="100"/>
        <c:axId val="989595712"/>
        <c:axId val="989578848"/>
      </c:barChart>
      <c:catAx>
        <c:axId val="989595712"/>
        <c:scaling>
          <c:orientation val="maxMin"/>
        </c:scaling>
        <c:delete val="0"/>
        <c:axPos val="l"/>
        <c:numFmt formatCode="General" sourceLinked="1"/>
        <c:majorTickMark val="none"/>
        <c:minorTickMark val="none"/>
        <c:tickLblPos val="nextTo"/>
        <c:txPr>
          <a:bodyPr/>
          <a:lstStyle/>
          <a:p>
            <a:pPr>
              <a:defRPr sz="1200" b="0">
                <a:solidFill>
                  <a:schemeClr val="tx1">
                    <a:lumMod val="85000"/>
                    <a:lumOff val="15000"/>
                  </a:schemeClr>
                </a:solidFill>
                <a:latin typeface="Book Antiqua" pitchFamily="18" charset="0"/>
              </a:defRPr>
            </a:pPr>
            <a:endParaRPr lang="fr-FR"/>
          </a:p>
        </c:txPr>
        <c:crossAx val="989578848"/>
        <c:crosses val="autoZero"/>
        <c:auto val="1"/>
        <c:lblAlgn val="ctr"/>
        <c:lblOffset val="100"/>
        <c:noMultiLvlLbl val="0"/>
      </c:catAx>
      <c:valAx>
        <c:axId val="989578848"/>
        <c:scaling>
          <c:orientation val="minMax"/>
          <c:max val="0.9"/>
          <c:min val="0"/>
        </c:scaling>
        <c:delete val="1"/>
        <c:axPos val="t"/>
        <c:numFmt formatCode="0%" sourceLinked="1"/>
        <c:majorTickMark val="out"/>
        <c:minorTickMark val="none"/>
        <c:tickLblPos val="nextTo"/>
        <c:crossAx val="989595712"/>
        <c:crosses val="autoZero"/>
        <c:crossBetween val="between"/>
      </c:valAx>
      <c:spPr>
        <a:noFill/>
        <a:ln w="25403">
          <a:noFill/>
        </a:ln>
      </c:spPr>
    </c:plotArea>
    <c:plotVisOnly val="1"/>
    <c:dispBlanksAs val="gap"/>
    <c:showDLblsOverMax val="0"/>
  </c:chart>
  <c:txPr>
    <a:bodyPr/>
    <a:lstStyle/>
    <a:p>
      <a:pPr>
        <a:defRPr sz="1800"/>
      </a:pPr>
      <a:endParaRPr lang="fr-F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1">
                    <a:lumMod val="25000"/>
                  </a:schemeClr>
                </a:solidFill>
                <a:latin typeface="Book Antiqua" pitchFamily="18" charset="0"/>
              </a:defRPr>
            </a:pPr>
            <a:r>
              <a:rPr lang="fr-FR" dirty="0" smtClean="0">
                <a:solidFill>
                  <a:schemeClr val="accent1">
                    <a:lumMod val="25000"/>
                  </a:schemeClr>
                </a:solidFill>
              </a:rPr>
              <a:t>Elle vous paraît très soucieuse de ses salariés</a:t>
            </a:r>
          </a:p>
        </c:rich>
      </c:tx>
      <c:layout>
        <c:manualLayout>
          <c:xMode val="edge"/>
          <c:yMode val="edge"/>
          <c:x val="0.15586164495571464"/>
          <c:y val="8.8185216652274523E-3"/>
        </c:manualLayout>
      </c:layout>
      <c:overlay val="0"/>
    </c:title>
    <c:autoTitleDeleted val="0"/>
    <c:plotArea>
      <c:layout>
        <c:manualLayout>
          <c:layoutTarget val="inner"/>
          <c:xMode val="edge"/>
          <c:yMode val="edge"/>
          <c:x val="0.2831560455761627"/>
          <c:y val="6.5159887808178552E-2"/>
          <c:w val="0.71684388088208673"/>
          <c:h val="0.91980156723084128"/>
        </c:manualLayout>
      </c:layout>
      <c:barChart>
        <c:barDir val="bar"/>
        <c:grouping val="clustered"/>
        <c:varyColors val="0"/>
        <c:ser>
          <c:idx val="0"/>
          <c:order val="0"/>
          <c:tx>
            <c:strRef>
              <c:f>Feuil1!$B$1</c:f>
              <c:strCache>
                <c:ptCount val="1"/>
                <c:pt idx="0">
                  <c:v>Elle vous paraît très soucieuse de ses salariés</c:v>
                </c:pt>
              </c:strCache>
            </c:strRef>
          </c:tx>
          <c:spPr>
            <a:solidFill>
              <a:srgbClr val="00A15F"/>
            </a:solidFill>
            <a:ln>
              <a:noFill/>
            </a:ln>
          </c:spPr>
          <c:invertIfNegative val="0"/>
          <c:dLbls>
            <c:spPr>
              <a:noFill/>
              <a:ln>
                <a:noFill/>
              </a:ln>
              <a:effectLst/>
            </c:spPr>
            <c:txPr>
              <a:bodyPr/>
              <a:lstStyle/>
              <a:p>
                <a:pPr>
                  <a:defRPr sz="1100" b="0">
                    <a:solidFill>
                      <a:schemeClr val="tx1">
                        <a:lumMod val="85000"/>
                        <a:lumOff val="1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Feuil1!$A$2:$A$31</c:f>
              <c:strCache>
                <c:ptCount val="30"/>
                <c:pt idx="0">
                  <c:v>Google</c:v>
                </c:pt>
                <c:pt idx="1">
                  <c:v>Airbus</c:v>
                </c:pt>
                <c:pt idx="2">
                  <c:v>SNCF</c:v>
                </c:pt>
                <c:pt idx="3">
                  <c:v>Air France</c:v>
                </c:pt>
                <c:pt idx="4">
                  <c:v>Engie</c:v>
                </c:pt>
                <c:pt idx="5">
                  <c:v>Facebook</c:v>
                </c:pt>
                <c:pt idx="6">
                  <c:v>E.Leclerc</c:v>
                </c:pt>
                <c:pt idx="7">
                  <c:v>Danone</c:v>
                </c:pt>
                <c:pt idx="8">
                  <c:v>Tesla</c:v>
                </c:pt>
                <c:pt idx="9">
                  <c:v>La Poste</c:v>
                </c:pt>
                <c:pt idx="10">
                  <c:v>Nespresso</c:v>
                </c:pt>
                <c:pt idx="11">
                  <c:v>Carrefour</c:v>
                </c:pt>
                <c:pt idx="12">
                  <c:v>EY</c:v>
                </c:pt>
                <c:pt idx="13">
                  <c:v>Club Med</c:v>
                </c:pt>
                <c:pt idx="14">
                  <c:v>Disneyland</c:v>
                </c:pt>
                <c:pt idx="15">
                  <c:v>Axa</c:v>
                </c:pt>
                <c:pt idx="16">
                  <c:v>BNP Paribas</c:v>
                </c:pt>
                <c:pt idx="17">
                  <c:v>Orange</c:v>
                </c:pt>
                <c:pt idx="18">
                  <c:v>Monoprix</c:v>
                </c:pt>
                <c:pt idx="19">
                  <c:v>Ouibus</c:v>
                </c:pt>
                <c:pt idx="20">
                  <c:v>Amazon</c:v>
                </c:pt>
                <c:pt idx="21">
                  <c:v>Lidl</c:v>
                </c:pt>
                <c:pt idx="22">
                  <c:v>Accor</c:v>
                </c:pt>
                <c:pt idx="23">
                  <c:v>Airbnb</c:v>
                </c:pt>
                <c:pt idx="24">
                  <c:v>Fleury Michon</c:v>
                </c:pt>
                <c:pt idx="25">
                  <c:v>Starbucks</c:v>
                </c:pt>
                <c:pt idx="26">
                  <c:v>Always</c:v>
                </c:pt>
                <c:pt idx="27">
                  <c:v>Motorola</c:v>
                </c:pt>
                <c:pt idx="28">
                  <c:v>Stuart</c:v>
                </c:pt>
                <c:pt idx="29">
                  <c:v>Hello Bank</c:v>
                </c:pt>
              </c:strCache>
            </c:strRef>
          </c:cat>
          <c:val>
            <c:numRef>
              <c:f>Feuil1!$B$2:$B$31</c:f>
              <c:numCache>
                <c:formatCode>0%</c:formatCode>
                <c:ptCount val="30"/>
                <c:pt idx="0">
                  <c:v>0.32</c:v>
                </c:pt>
                <c:pt idx="1">
                  <c:v>0.32</c:v>
                </c:pt>
                <c:pt idx="2">
                  <c:v>0.31</c:v>
                </c:pt>
                <c:pt idx="3">
                  <c:v>0.27</c:v>
                </c:pt>
                <c:pt idx="4">
                  <c:v>0.27</c:v>
                </c:pt>
                <c:pt idx="5">
                  <c:v>0.26</c:v>
                </c:pt>
                <c:pt idx="6">
                  <c:v>0.24</c:v>
                </c:pt>
                <c:pt idx="7">
                  <c:v>0.23</c:v>
                </c:pt>
                <c:pt idx="8">
                  <c:v>0.23</c:v>
                </c:pt>
                <c:pt idx="9">
                  <c:v>0.23</c:v>
                </c:pt>
                <c:pt idx="10">
                  <c:v>0.21</c:v>
                </c:pt>
                <c:pt idx="11">
                  <c:v>0.21</c:v>
                </c:pt>
                <c:pt idx="12">
                  <c:v>0.21</c:v>
                </c:pt>
                <c:pt idx="13">
                  <c:v>0.2</c:v>
                </c:pt>
                <c:pt idx="14">
                  <c:v>0.19</c:v>
                </c:pt>
                <c:pt idx="15">
                  <c:v>0.19</c:v>
                </c:pt>
                <c:pt idx="16">
                  <c:v>0.19</c:v>
                </c:pt>
                <c:pt idx="17">
                  <c:v>0.18</c:v>
                </c:pt>
                <c:pt idx="18">
                  <c:v>0.18</c:v>
                </c:pt>
                <c:pt idx="19">
                  <c:v>0.18</c:v>
                </c:pt>
                <c:pt idx="20">
                  <c:v>0.17</c:v>
                </c:pt>
                <c:pt idx="21">
                  <c:v>0.17</c:v>
                </c:pt>
                <c:pt idx="22">
                  <c:v>0.16</c:v>
                </c:pt>
                <c:pt idx="23">
                  <c:v>0.16</c:v>
                </c:pt>
                <c:pt idx="24">
                  <c:v>0.16</c:v>
                </c:pt>
                <c:pt idx="25">
                  <c:v>0.15</c:v>
                </c:pt>
                <c:pt idx="26">
                  <c:v>0.15</c:v>
                </c:pt>
                <c:pt idx="27">
                  <c:v>0.14000000000000001</c:v>
                </c:pt>
                <c:pt idx="28">
                  <c:v>0.14000000000000001</c:v>
                </c:pt>
                <c:pt idx="29">
                  <c:v>0.13</c:v>
                </c:pt>
              </c:numCache>
            </c:numRef>
          </c:val>
        </c:ser>
        <c:dLbls>
          <c:showLegendKey val="0"/>
          <c:showVal val="0"/>
          <c:showCatName val="0"/>
          <c:showSerName val="0"/>
          <c:showPercent val="0"/>
          <c:showBubbleSize val="0"/>
        </c:dLbls>
        <c:gapWidth val="100"/>
        <c:axId val="989576672"/>
        <c:axId val="989579936"/>
      </c:barChart>
      <c:catAx>
        <c:axId val="989576672"/>
        <c:scaling>
          <c:orientation val="maxMin"/>
        </c:scaling>
        <c:delete val="0"/>
        <c:axPos val="l"/>
        <c:numFmt formatCode="General" sourceLinked="1"/>
        <c:majorTickMark val="none"/>
        <c:minorTickMark val="none"/>
        <c:tickLblPos val="nextTo"/>
        <c:txPr>
          <a:bodyPr/>
          <a:lstStyle/>
          <a:p>
            <a:pPr>
              <a:defRPr sz="1200" b="0">
                <a:solidFill>
                  <a:schemeClr val="tx1">
                    <a:lumMod val="85000"/>
                    <a:lumOff val="15000"/>
                  </a:schemeClr>
                </a:solidFill>
                <a:latin typeface="Book Antiqua" pitchFamily="18" charset="0"/>
              </a:defRPr>
            </a:pPr>
            <a:endParaRPr lang="fr-FR"/>
          </a:p>
        </c:txPr>
        <c:crossAx val="989579936"/>
        <c:crosses val="autoZero"/>
        <c:auto val="1"/>
        <c:lblAlgn val="ctr"/>
        <c:lblOffset val="100"/>
        <c:noMultiLvlLbl val="0"/>
      </c:catAx>
      <c:valAx>
        <c:axId val="989579936"/>
        <c:scaling>
          <c:orientation val="minMax"/>
          <c:max val="0.9"/>
          <c:min val="0"/>
        </c:scaling>
        <c:delete val="1"/>
        <c:axPos val="t"/>
        <c:numFmt formatCode="0%" sourceLinked="1"/>
        <c:majorTickMark val="out"/>
        <c:minorTickMark val="none"/>
        <c:tickLblPos val="nextTo"/>
        <c:crossAx val="989576672"/>
        <c:crosses val="autoZero"/>
        <c:crossBetween val="between"/>
      </c:valAx>
      <c:spPr>
        <a:noFill/>
        <a:ln w="25403">
          <a:noFill/>
        </a:ln>
      </c:spPr>
    </c:plotArea>
    <c:plotVisOnly val="1"/>
    <c:dispBlanksAs val="gap"/>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09A46"/>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E.Leclerc</c:v>
                </c:pt>
                <c:pt idx="1">
                  <c:v>Carrefour</c:v>
                </c:pt>
                <c:pt idx="2">
                  <c:v>Lidl</c:v>
                </c:pt>
                <c:pt idx="3">
                  <c:v>Amazon</c:v>
                </c:pt>
                <c:pt idx="4">
                  <c:v>Monoprix</c:v>
                </c:pt>
              </c:strCache>
            </c:strRef>
          </c:cat>
          <c:val>
            <c:numRef>
              <c:f>Feuil1!$B$2:$B$6</c:f>
              <c:numCache>
                <c:formatCode>0%</c:formatCode>
                <c:ptCount val="5"/>
                <c:pt idx="0">
                  <c:v>0.39</c:v>
                </c:pt>
                <c:pt idx="1">
                  <c:v>0.33</c:v>
                </c:pt>
                <c:pt idx="2">
                  <c:v>0.31</c:v>
                </c:pt>
                <c:pt idx="3">
                  <c:v>0.26</c:v>
                </c:pt>
                <c:pt idx="4">
                  <c:v>0.22</c:v>
                </c:pt>
              </c:numCache>
            </c:numRef>
          </c:val>
        </c:ser>
        <c:dLbls>
          <c:showLegendKey val="0"/>
          <c:showVal val="0"/>
          <c:showCatName val="0"/>
          <c:showSerName val="0"/>
          <c:showPercent val="0"/>
          <c:showBubbleSize val="0"/>
        </c:dLbls>
        <c:gapWidth val="150"/>
        <c:axId val="982769472"/>
        <c:axId val="982767296"/>
      </c:barChart>
      <c:catAx>
        <c:axId val="982769472"/>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2767296"/>
        <c:crosses val="autoZero"/>
        <c:auto val="1"/>
        <c:lblAlgn val="ctr"/>
        <c:lblOffset val="100"/>
        <c:noMultiLvlLbl val="0"/>
      </c:catAx>
      <c:valAx>
        <c:axId val="982767296"/>
        <c:scaling>
          <c:orientation val="minMax"/>
          <c:max val="0.9"/>
          <c:min val="0"/>
        </c:scaling>
        <c:delete val="1"/>
        <c:axPos val="t"/>
        <c:numFmt formatCode="0%" sourceLinked="1"/>
        <c:majorTickMark val="out"/>
        <c:minorTickMark val="none"/>
        <c:tickLblPos val="nextTo"/>
        <c:crossAx val="98276947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1">
                    <a:lumMod val="25000"/>
                  </a:schemeClr>
                </a:solidFill>
                <a:latin typeface="Book Antiqua" pitchFamily="18" charset="0"/>
              </a:defRPr>
            </a:pPr>
            <a:r>
              <a:rPr lang="fr-FR" dirty="0" smtClean="0">
                <a:solidFill>
                  <a:schemeClr val="accent1">
                    <a:lumMod val="25000"/>
                  </a:schemeClr>
                </a:solidFill>
              </a:rPr>
              <a:t>Elle vous paraît très soucieuse de l’environnement</a:t>
            </a:r>
          </a:p>
        </c:rich>
      </c:tx>
      <c:layout>
        <c:manualLayout>
          <c:xMode val="edge"/>
          <c:yMode val="edge"/>
          <c:x val="0.15586164495571464"/>
          <c:y val="8.8185216652274523E-3"/>
        </c:manualLayout>
      </c:layout>
      <c:overlay val="0"/>
    </c:title>
    <c:autoTitleDeleted val="0"/>
    <c:plotArea>
      <c:layout>
        <c:manualLayout>
          <c:layoutTarget val="inner"/>
          <c:xMode val="edge"/>
          <c:yMode val="edge"/>
          <c:x val="0.2831560455761627"/>
          <c:y val="6.5159887808178552E-2"/>
          <c:w val="0.65989788466459887"/>
          <c:h val="0.91980156723084128"/>
        </c:manualLayout>
      </c:layout>
      <c:barChart>
        <c:barDir val="bar"/>
        <c:grouping val="clustered"/>
        <c:varyColors val="0"/>
        <c:ser>
          <c:idx val="0"/>
          <c:order val="0"/>
          <c:tx>
            <c:strRef>
              <c:f>Feuil1!$B$1</c:f>
              <c:strCache>
                <c:ptCount val="1"/>
                <c:pt idx="0">
                  <c:v>Elle vous paraît très soucieuse de l'environnement</c:v>
                </c:pt>
              </c:strCache>
            </c:strRef>
          </c:tx>
          <c:spPr>
            <a:solidFill>
              <a:srgbClr val="00A15F"/>
            </a:solidFill>
            <a:ln>
              <a:noFill/>
            </a:ln>
          </c:spPr>
          <c:invertIfNegative val="0"/>
          <c:dLbls>
            <c:spPr>
              <a:noFill/>
              <a:ln>
                <a:noFill/>
              </a:ln>
              <a:effectLst/>
            </c:spPr>
            <c:txPr>
              <a:bodyPr/>
              <a:lstStyle/>
              <a:p>
                <a:pPr>
                  <a:defRPr sz="1100" b="0">
                    <a:solidFill>
                      <a:schemeClr val="tx1">
                        <a:lumMod val="85000"/>
                        <a:lumOff val="1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Feuil1!$A$2:$A$31</c:f>
              <c:strCache>
                <c:ptCount val="30"/>
                <c:pt idx="0">
                  <c:v>Tesla</c:v>
                </c:pt>
                <c:pt idx="1">
                  <c:v>Engie</c:v>
                </c:pt>
                <c:pt idx="2">
                  <c:v>E.Leclerc</c:v>
                </c:pt>
                <c:pt idx="3">
                  <c:v>Danone</c:v>
                </c:pt>
                <c:pt idx="4">
                  <c:v>Carrefour</c:v>
                </c:pt>
                <c:pt idx="5">
                  <c:v>La Poste</c:v>
                </c:pt>
                <c:pt idx="6">
                  <c:v>Lidl</c:v>
                </c:pt>
                <c:pt idx="7">
                  <c:v>SNCF</c:v>
                </c:pt>
                <c:pt idx="8">
                  <c:v>Ouibus</c:v>
                </c:pt>
                <c:pt idx="9">
                  <c:v>Google</c:v>
                </c:pt>
                <c:pt idx="10">
                  <c:v>Nespresso</c:v>
                </c:pt>
                <c:pt idx="11">
                  <c:v>Amazon</c:v>
                </c:pt>
                <c:pt idx="12">
                  <c:v>Airbus</c:v>
                </c:pt>
                <c:pt idx="13">
                  <c:v>Orange</c:v>
                </c:pt>
                <c:pt idx="14">
                  <c:v>Disneyland</c:v>
                </c:pt>
                <c:pt idx="15">
                  <c:v>Fleury Michon</c:v>
                </c:pt>
                <c:pt idx="16">
                  <c:v>Monoprix</c:v>
                </c:pt>
                <c:pt idx="17">
                  <c:v>Facebook</c:v>
                </c:pt>
                <c:pt idx="18">
                  <c:v>Club Med</c:v>
                </c:pt>
                <c:pt idx="19">
                  <c:v>Air France</c:v>
                </c:pt>
                <c:pt idx="20">
                  <c:v>Airbnb</c:v>
                </c:pt>
                <c:pt idx="21">
                  <c:v>Always</c:v>
                </c:pt>
                <c:pt idx="22">
                  <c:v>Accor</c:v>
                </c:pt>
                <c:pt idx="23">
                  <c:v>Starbucks</c:v>
                </c:pt>
                <c:pt idx="24">
                  <c:v>Axa</c:v>
                </c:pt>
                <c:pt idx="25">
                  <c:v>Stuart</c:v>
                </c:pt>
                <c:pt idx="26">
                  <c:v>Hello Bank</c:v>
                </c:pt>
                <c:pt idx="27">
                  <c:v>Motorola</c:v>
                </c:pt>
                <c:pt idx="28">
                  <c:v>BNP Paribas</c:v>
                </c:pt>
                <c:pt idx="29">
                  <c:v>EY</c:v>
                </c:pt>
              </c:strCache>
            </c:strRef>
          </c:cat>
          <c:val>
            <c:numRef>
              <c:f>Feuil1!$B$2:$B$31</c:f>
              <c:numCache>
                <c:formatCode>0%</c:formatCode>
                <c:ptCount val="30"/>
                <c:pt idx="0">
                  <c:v>0.47</c:v>
                </c:pt>
                <c:pt idx="1">
                  <c:v>0.42</c:v>
                </c:pt>
                <c:pt idx="2">
                  <c:v>0.39</c:v>
                </c:pt>
                <c:pt idx="3">
                  <c:v>0.33</c:v>
                </c:pt>
                <c:pt idx="4">
                  <c:v>0.33</c:v>
                </c:pt>
                <c:pt idx="5">
                  <c:v>0.33</c:v>
                </c:pt>
                <c:pt idx="6">
                  <c:v>0.31</c:v>
                </c:pt>
                <c:pt idx="7">
                  <c:v>0.3</c:v>
                </c:pt>
                <c:pt idx="8">
                  <c:v>0.3</c:v>
                </c:pt>
                <c:pt idx="9">
                  <c:v>0.27</c:v>
                </c:pt>
                <c:pt idx="10">
                  <c:v>0.27</c:v>
                </c:pt>
                <c:pt idx="11">
                  <c:v>0.26</c:v>
                </c:pt>
                <c:pt idx="12">
                  <c:v>0.25</c:v>
                </c:pt>
                <c:pt idx="13">
                  <c:v>0.24</c:v>
                </c:pt>
                <c:pt idx="14">
                  <c:v>0.23</c:v>
                </c:pt>
                <c:pt idx="15">
                  <c:v>0.22</c:v>
                </c:pt>
                <c:pt idx="16">
                  <c:v>0.22</c:v>
                </c:pt>
                <c:pt idx="17">
                  <c:v>0.2</c:v>
                </c:pt>
                <c:pt idx="18">
                  <c:v>0.2</c:v>
                </c:pt>
                <c:pt idx="19">
                  <c:v>0.2</c:v>
                </c:pt>
                <c:pt idx="20">
                  <c:v>0.19</c:v>
                </c:pt>
                <c:pt idx="21">
                  <c:v>0.18</c:v>
                </c:pt>
                <c:pt idx="22">
                  <c:v>0.16</c:v>
                </c:pt>
                <c:pt idx="23">
                  <c:v>0.16</c:v>
                </c:pt>
                <c:pt idx="24">
                  <c:v>0.16</c:v>
                </c:pt>
                <c:pt idx="25">
                  <c:v>0.15</c:v>
                </c:pt>
                <c:pt idx="26">
                  <c:v>0.14000000000000001</c:v>
                </c:pt>
                <c:pt idx="27">
                  <c:v>0.13</c:v>
                </c:pt>
                <c:pt idx="28">
                  <c:v>0.13</c:v>
                </c:pt>
                <c:pt idx="29">
                  <c:v>0.1</c:v>
                </c:pt>
              </c:numCache>
            </c:numRef>
          </c:val>
        </c:ser>
        <c:dLbls>
          <c:showLegendKey val="0"/>
          <c:showVal val="0"/>
          <c:showCatName val="0"/>
          <c:showSerName val="0"/>
          <c:showPercent val="0"/>
          <c:showBubbleSize val="0"/>
        </c:dLbls>
        <c:gapWidth val="100"/>
        <c:axId val="989602240"/>
        <c:axId val="989587552"/>
      </c:barChart>
      <c:catAx>
        <c:axId val="989602240"/>
        <c:scaling>
          <c:orientation val="maxMin"/>
        </c:scaling>
        <c:delete val="0"/>
        <c:axPos val="l"/>
        <c:numFmt formatCode="General" sourceLinked="1"/>
        <c:majorTickMark val="none"/>
        <c:minorTickMark val="none"/>
        <c:tickLblPos val="nextTo"/>
        <c:txPr>
          <a:bodyPr/>
          <a:lstStyle/>
          <a:p>
            <a:pPr>
              <a:defRPr sz="1200" b="0">
                <a:solidFill>
                  <a:schemeClr val="tx1">
                    <a:lumMod val="85000"/>
                    <a:lumOff val="15000"/>
                  </a:schemeClr>
                </a:solidFill>
                <a:latin typeface="Book Antiqua" pitchFamily="18" charset="0"/>
              </a:defRPr>
            </a:pPr>
            <a:endParaRPr lang="fr-FR"/>
          </a:p>
        </c:txPr>
        <c:crossAx val="989587552"/>
        <c:crosses val="autoZero"/>
        <c:auto val="1"/>
        <c:lblAlgn val="ctr"/>
        <c:lblOffset val="100"/>
        <c:noMultiLvlLbl val="0"/>
      </c:catAx>
      <c:valAx>
        <c:axId val="989587552"/>
        <c:scaling>
          <c:orientation val="minMax"/>
          <c:max val="0.9"/>
          <c:min val="0"/>
        </c:scaling>
        <c:delete val="1"/>
        <c:axPos val="t"/>
        <c:numFmt formatCode="0%" sourceLinked="1"/>
        <c:majorTickMark val="out"/>
        <c:minorTickMark val="none"/>
        <c:tickLblPos val="nextTo"/>
        <c:crossAx val="989602240"/>
        <c:crosses val="autoZero"/>
        <c:crossBetween val="between"/>
      </c:valAx>
      <c:spPr>
        <a:noFill/>
        <a:ln w="25403">
          <a:noFill/>
        </a:ln>
      </c:spPr>
    </c:plotArea>
    <c:plotVisOnly val="1"/>
    <c:dispBlanksAs val="gap"/>
    <c:showDLblsOverMax val="0"/>
  </c:chart>
  <c:txPr>
    <a:bodyPr/>
    <a:lstStyle/>
    <a:p>
      <a:pPr>
        <a:defRPr sz="1800"/>
      </a:pPr>
      <a:endParaRPr lang="fr-F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solidFill>
                  <a:schemeClr val="accent1">
                    <a:lumMod val="25000"/>
                  </a:schemeClr>
                </a:solidFill>
                <a:latin typeface="Book Antiqua" pitchFamily="18" charset="0"/>
              </a:defRPr>
            </a:pPr>
            <a:r>
              <a:rPr lang="fr-FR" sz="1300" dirty="0" smtClean="0">
                <a:solidFill>
                  <a:schemeClr val="accent1">
                    <a:lumMod val="25000"/>
                  </a:schemeClr>
                </a:solidFill>
              </a:rPr>
              <a:t>Elle vous paraît vraiment engagée dans des actions pour la société</a:t>
            </a:r>
          </a:p>
        </c:rich>
      </c:tx>
      <c:layout>
        <c:manualLayout>
          <c:xMode val="edge"/>
          <c:yMode val="edge"/>
          <c:x val="0.15586164495571464"/>
          <c:y val="8.8185216652274523E-3"/>
        </c:manualLayout>
      </c:layout>
      <c:overlay val="0"/>
    </c:title>
    <c:autoTitleDeleted val="0"/>
    <c:plotArea>
      <c:layout>
        <c:manualLayout>
          <c:layoutTarget val="inner"/>
          <c:xMode val="edge"/>
          <c:yMode val="edge"/>
          <c:x val="0.2831560455761627"/>
          <c:y val="6.5159887808178552E-2"/>
          <c:w val="0.71684388088208673"/>
          <c:h val="0.91980156723084128"/>
        </c:manualLayout>
      </c:layout>
      <c:barChart>
        <c:barDir val="bar"/>
        <c:grouping val="clustered"/>
        <c:varyColors val="0"/>
        <c:ser>
          <c:idx val="0"/>
          <c:order val="0"/>
          <c:tx>
            <c:strRef>
              <c:f>Feuil1!$B$1</c:f>
              <c:strCache>
                <c:ptCount val="1"/>
                <c:pt idx="0">
                  <c:v>Elle vous paraît vraiment engagée dans des actions pour la société</c:v>
                </c:pt>
              </c:strCache>
            </c:strRef>
          </c:tx>
          <c:spPr>
            <a:solidFill>
              <a:srgbClr val="00A15F"/>
            </a:solidFill>
            <a:ln>
              <a:noFill/>
            </a:ln>
          </c:spPr>
          <c:invertIfNegative val="0"/>
          <c:dLbls>
            <c:spPr>
              <a:noFill/>
              <a:ln>
                <a:noFill/>
              </a:ln>
              <a:effectLst/>
            </c:spPr>
            <c:txPr>
              <a:bodyPr/>
              <a:lstStyle/>
              <a:p>
                <a:pPr>
                  <a:defRPr sz="1100" b="0">
                    <a:solidFill>
                      <a:schemeClr val="tx1">
                        <a:lumMod val="85000"/>
                        <a:lumOff val="1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Feuil1!$A$2:$A$31</c:f>
              <c:strCache>
                <c:ptCount val="30"/>
                <c:pt idx="0">
                  <c:v>Danone</c:v>
                </c:pt>
                <c:pt idx="1">
                  <c:v>E.Leclerc</c:v>
                </c:pt>
                <c:pt idx="2">
                  <c:v>Google</c:v>
                </c:pt>
                <c:pt idx="3">
                  <c:v>Engie</c:v>
                </c:pt>
                <c:pt idx="4">
                  <c:v>La Poste</c:v>
                </c:pt>
                <c:pt idx="5">
                  <c:v>SNCF</c:v>
                </c:pt>
                <c:pt idx="6">
                  <c:v>Carrefour</c:v>
                </c:pt>
                <c:pt idx="7">
                  <c:v>Tesla</c:v>
                </c:pt>
                <c:pt idx="8">
                  <c:v>Airbus</c:v>
                </c:pt>
                <c:pt idx="9">
                  <c:v>Facebook</c:v>
                </c:pt>
                <c:pt idx="10">
                  <c:v>Orange</c:v>
                </c:pt>
                <c:pt idx="11">
                  <c:v>Air France</c:v>
                </c:pt>
                <c:pt idx="12">
                  <c:v>Disneyland</c:v>
                </c:pt>
                <c:pt idx="13">
                  <c:v>Lidl</c:v>
                </c:pt>
                <c:pt idx="14">
                  <c:v>Axa</c:v>
                </c:pt>
                <c:pt idx="15">
                  <c:v>BNP Paribas</c:v>
                </c:pt>
                <c:pt idx="16">
                  <c:v>Fleury Michon</c:v>
                </c:pt>
                <c:pt idx="17">
                  <c:v>Amazon</c:v>
                </c:pt>
                <c:pt idx="18">
                  <c:v>Ouibus</c:v>
                </c:pt>
                <c:pt idx="19">
                  <c:v>Stuart</c:v>
                </c:pt>
                <c:pt idx="20">
                  <c:v>Club Med</c:v>
                </c:pt>
                <c:pt idx="21">
                  <c:v>Nespresso</c:v>
                </c:pt>
                <c:pt idx="22">
                  <c:v>Always</c:v>
                </c:pt>
                <c:pt idx="23">
                  <c:v>Accor</c:v>
                </c:pt>
                <c:pt idx="24">
                  <c:v>Monoprix</c:v>
                </c:pt>
                <c:pt idx="25">
                  <c:v>EY</c:v>
                </c:pt>
                <c:pt idx="26">
                  <c:v>Airbnb</c:v>
                </c:pt>
                <c:pt idx="27">
                  <c:v>Motorola</c:v>
                </c:pt>
                <c:pt idx="28">
                  <c:v>Starbucks</c:v>
                </c:pt>
                <c:pt idx="29">
                  <c:v>Hello Bank</c:v>
                </c:pt>
              </c:strCache>
            </c:strRef>
          </c:cat>
          <c:val>
            <c:numRef>
              <c:f>Feuil1!$B$2:$B$31</c:f>
              <c:numCache>
                <c:formatCode>0%</c:formatCode>
                <c:ptCount val="30"/>
                <c:pt idx="0">
                  <c:v>0.31</c:v>
                </c:pt>
                <c:pt idx="1">
                  <c:v>0.3</c:v>
                </c:pt>
                <c:pt idx="2">
                  <c:v>0.28999999999999998</c:v>
                </c:pt>
                <c:pt idx="3">
                  <c:v>0.28999999999999998</c:v>
                </c:pt>
                <c:pt idx="4">
                  <c:v>0.28999999999999998</c:v>
                </c:pt>
                <c:pt idx="5">
                  <c:v>0.26</c:v>
                </c:pt>
                <c:pt idx="6">
                  <c:v>0.25</c:v>
                </c:pt>
                <c:pt idx="7">
                  <c:v>0.24</c:v>
                </c:pt>
                <c:pt idx="8">
                  <c:v>0.24</c:v>
                </c:pt>
                <c:pt idx="9">
                  <c:v>0.23</c:v>
                </c:pt>
                <c:pt idx="10">
                  <c:v>0.23</c:v>
                </c:pt>
                <c:pt idx="11">
                  <c:v>0.23</c:v>
                </c:pt>
                <c:pt idx="12">
                  <c:v>0.22</c:v>
                </c:pt>
                <c:pt idx="13">
                  <c:v>0.22</c:v>
                </c:pt>
                <c:pt idx="14">
                  <c:v>0.21</c:v>
                </c:pt>
                <c:pt idx="15">
                  <c:v>0.2</c:v>
                </c:pt>
                <c:pt idx="16">
                  <c:v>0.19</c:v>
                </c:pt>
                <c:pt idx="17">
                  <c:v>0.19</c:v>
                </c:pt>
                <c:pt idx="18">
                  <c:v>0.19</c:v>
                </c:pt>
                <c:pt idx="19">
                  <c:v>0.18</c:v>
                </c:pt>
                <c:pt idx="20">
                  <c:v>0.16</c:v>
                </c:pt>
                <c:pt idx="21">
                  <c:v>0.16</c:v>
                </c:pt>
                <c:pt idx="22">
                  <c:v>0.16</c:v>
                </c:pt>
                <c:pt idx="23">
                  <c:v>0.15</c:v>
                </c:pt>
                <c:pt idx="24">
                  <c:v>0.15</c:v>
                </c:pt>
                <c:pt idx="25">
                  <c:v>0.15</c:v>
                </c:pt>
                <c:pt idx="26">
                  <c:v>0.14000000000000001</c:v>
                </c:pt>
                <c:pt idx="27">
                  <c:v>0.13</c:v>
                </c:pt>
                <c:pt idx="28">
                  <c:v>0.13</c:v>
                </c:pt>
                <c:pt idx="29">
                  <c:v>0.13</c:v>
                </c:pt>
              </c:numCache>
            </c:numRef>
          </c:val>
        </c:ser>
        <c:dLbls>
          <c:showLegendKey val="0"/>
          <c:showVal val="0"/>
          <c:showCatName val="0"/>
          <c:showSerName val="0"/>
          <c:showPercent val="0"/>
          <c:showBubbleSize val="0"/>
        </c:dLbls>
        <c:gapWidth val="100"/>
        <c:axId val="989603872"/>
        <c:axId val="989605504"/>
      </c:barChart>
      <c:catAx>
        <c:axId val="989603872"/>
        <c:scaling>
          <c:orientation val="maxMin"/>
        </c:scaling>
        <c:delete val="0"/>
        <c:axPos val="l"/>
        <c:numFmt formatCode="General" sourceLinked="1"/>
        <c:majorTickMark val="none"/>
        <c:minorTickMark val="none"/>
        <c:tickLblPos val="nextTo"/>
        <c:txPr>
          <a:bodyPr/>
          <a:lstStyle/>
          <a:p>
            <a:pPr>
              <a:defRPr sz="1200" b="0">
                <a:solidFill>
                  <a:schemeClr val="tx1">
                    <a:lumMod val="85000"/>
                    <a:lumOff val="15000"/>
                  </a:schemeClr>
                </a:solidFill>
                <a:latin typeface="Book Antiqua" pitchFamily="18" charset="0"/>
              </a:defRPr>
            </a:pPr>
            <a:endParaRPr lang="fr-FR"/>
          </a:p>
        </c:txPr>
        <c:crossAx val="989605504"/>
        <c:crosses val="autoZero"/>
        <c:auto val="1"/>
        <c:lblAlgn val="ctr"/>
        <c:lblOffset val="100"/>
        <c:noMultiLvlLbl val="0"/>
      </c:catAx>
      <c:valAx>
        <c:axId val="989605504"/>
        <c:scaling>
          <c:orientation val="minMax"/>
          <c:max val="0.9"/>
          <c:min val="0"/>
        </c:scaling>
        <c:delete val="1"/>
        <c:axPos val="t"/>
        <c:numFmt formatCode="0%" sourceLinked="1"/>
        <c:majorTickMark val="out"/>
        <c:minorTickMark val="none"/>
        <c:tickLblPos val="nextTo"/>
        <c:crossAx val="989603872"/>
        <c:crosses val="autoZero"/>
        <c:crossBetween val="between"/>
      </c:valAx>
      <c:spPr>
        <a:noFill/>
        <a:ln w="25403">
          <a:noFill/>
        </a:ln>
      </c:spPr>
    </c:plotArea>
    <c:plotVisOnly val="1"/>
    <c:dispBlanksAs val="gap"/>
    <c:showDLblsOverMax val="0"/>
  </c:chart>
  <c:txPr>
    <a:bodyPr/>
    <a:lstStyle/>
    <a:p>
      <a:pPr>
        <a:defRPr sz="1800"/>
      </a:pPr>
      <a:endParaRPr lang="fr-FR"/>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accent1">
                    <a:lumMod val="25000"/>
                  </a:schemeClr>
                </a:solidFill>
                <a:latin typeface="Book Antiqua" pitchFamily="18" charset="0"/>
              </a:defRPr>
            </a:pPr>
            <a:r>
              <a:rPr lang="fr-FR" sz="1200" dirty="0" smtClean="0">
                <a:solidFill>
                  <a:schemeClr val="accent1">
                    <a:lumMod val="25000"/>
                  </a:schemeClr>
                </a:solidFill>
              </a:rPr>
              <a:t>Elle a une vision d’avenir forte et anticipe les évolutions de son secteur</a:t>
            </a:r>
          </a:p>
        </c:rich>
      </c:tx>
      <c:layout>
        <c:manualLayout>
          <c:xMode val="edge"/>
          <c:yMode val="edge"/>
          <c:x val="0.11424465236469405"/>
          <c:y val="1.5873236307076991E-2"/>
        </c:manualLayout>
      </c:layout>
      <c:overlay val="0"/>
    </c:title>
    <c:autoTitleDeleted val="0"/>
    <c:plotArea>
      <c:layout>
        <c:manualLayout>
          <c:layoutTarget val="inner"/>
          <c:xMode val="edge"/>
          <c:yMode val="edge"/>
          <c:x val="0.2831560455761627"/>
          <c:y val="6.5159887808178552E-2"/>
          <c:w val="0.65989788466459887"/>
          <c:h val="0.91980156723084128"/>
        </c:manualLayout>
      </c:layout>
      <c:barChart>
        <c:barDir val="bar"/>
        <c:grouping val="clustered"/>
        <c:varyColors val="0"/>
        <c:ser>
          <c:idx val="0"/>
          <c:order val="0"/>
          <c:tx>
            <c:strRef>
              <c:f>Feuil1!$B$1</c:f>
              <c:strCache>
                <c:ptCount val="1"/>
                <c:pt idx="0">
                  <c:v>Elle a une vision d’avenir forte et anticipe les évolutions de son secteur</c:v>
                </c:pt>
              </c:strCache>
            </c:strRef>
          </c:tx>
          <c:spPr>
            <a:solidFill>
              <a:srgbClr val="00A15F"/>
            </a:solidFill>
            <a:ln>
              <a:noFill/>
            </a:ln>
          </c:spPr>
          <c:invertIfNegative val="0"/>
          <c:dLbls>
            <c:spPr>
              <a:noFill/>
              <a:ln>
                <a:noFill/>
              </a:ln>
              <a:effectLst/>
            </c:spPr>
            <c:txPr>
              <a:bodyPr/>
              <a:lstStyle/>
              <a:p>
                <a:pPr>
                  <a:defRPr sz="1100" b="0">
                    <a:solidFill>
                      <a:schemeClr val="tx1">
                        <a:lumMod val="85000"/>
                        <a:lumOff val="1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Feuil1!$A$2:$A$31</c:f>
              <c:strCache>
                <c:ptCount val="30"/>
                <c:pt idx="0">
                  <c:v>Google</c:v>
                </c:pt>
                <c:pt idx="1">
                  <c:v>Amazon</c:v>
                </c:pt>
                <c:pt idx="2">
                  <c:v>Tesla</c:v>
                </c:pt>
                <c:pt idx="3">
                  <c:v>Airbus</c:v>
                </c:pt>
                <c:pt idx="4">
                  <c:v>Engie</c:v>
                </c:pt>
                <c:pt idx="5">
                  <c:v>Facebook</c:v>
                </c:pt>
                <c:pt idx="6">
                  <c:v>Ouibus</c:v>
                </c:pt>
                <c:pt idx="7">
                  <c:v>Airbnb</c:v>
                </c:pt>
                <c:pt idx="8">
                  <c:v>Orange</c:v>
                </c:pt>
                <c:pt idx="9">
                  <c:v>E.Leclerc</c:v>
                </c:pt>
                <c:pt idx="10">
                  <c:v>Air France</c:v>
                </c:pt>
                <c:pt idx="11">
                  <c:v>Lidl</c:v>
                </c:pt>
                <c:pt idx="12">
                  <c:v>Danone</c:v>
                </c:pt>
                <c:pt idx="13">
                  <c:v>Nespresso</c:v>
                </c:pt>
                <c:pt idx="14">
                  <c:v>La Poste</c:v>
                </c:pt>
                <c:pt idx="15">
                  <c:v>Hello Bank</c:v>
                </c:pt>
                <c:pt idx="16">
                  <c:v>Disneyland</c:v>
                </c:pt>
                <c:pt idx="17">
                  <c:v>SNCF</c:v>
                </c:pt>
                <c:pt idx="18">
                  <c:v>Carrefour</c:v>
                </c:pt>
                <c:pt idx="19">
                  <c:v>Starbucks</c:v>
                </c:pt>
                <c:pt idx="20">
                  <c:v>EY</c:v>
                </c:pt>
                <c:pt idx="21">
                  <c:v>Accor</c:v>
                </c:pt>
                <c:pt idx="22">
                  <c:v>Axa</c:v>
                </c:pt>
                <c:pt idx="23">
                  <c:v>Always</c:v>
                </c:pt>
                <c:pt idx="24">
                  <c:v>Stuart</c:v>
                </c:pt>
                <c:pt idx="25">
                  <c:v>BNP Paribas</c:v>
                </c:pt>
                <c:pt idx="26">
                  <c:v>Club Med</c:v>
                </c:pt>
                <c:pt idx="27">
                  <c:v>Motorola</c:v>
                </c:pt>
                <c:pt idx="28">
                  <c:v>Fleury Michon</c:v>
                </c:pt>
                <c:pt idx="29">
                  <c:v>Monoprix</c:v>
                </c:pt>
              </c:strCache>
            </c:strRef>
          </c:cat>
          <c:val>
            <c:numRef>
              <c:f>Feuil1!$B$2:$B$31</c:f>
              <c:numCache>
                <c:formatCode>0%</c:formatCode>
                <c:ptCount val="30"/>
                <c:pt idx="0">
                  <c:v>0.61</c:v>
                </c:pt>
                <c:pt idx="1">
                  <c:v>0.57999999999999996</c:v>
                </c:pt>
                <c:pt idx="2">
                  <c:v>0.56999999999999995</c:v>
                </c:pt>
                <c:pt idx="3">
                  <c:v>0.53</c:v>
                </c:pt>
                <c:pt idx="4">
                  <c:v>0.51</c:v>
                </c:pt>
                <c:pt idx="5">
                  <c:v>0.49</c:v>
                </c:pt>
                <c:pt idx="6">
                  <c:v>0.48</c:v>
                </c:pt>
                <c:pt idx="7">
                  <c:v>0.45</c:v>
                </c:pt>
                <c:pt idx="8">
                  <c:v>0.43</c:v>
                </c:pt>
                <c:pt idx="9">
                  <c:v>0.41</c:v>
                </c:pt>
                <c:pt idx="10">
                  <c:v>0.4</c:v>
                </c:pt>
                <c:pt idx="11">
                  <c:v>0.4</c:v>
                </c:pt>
                <c:pt idx="12">
                  <c:v>0.39</c:v>
                </c:pt>
                <c:pt idx="13">
                  <c:v>0.39</c:v>
                </c:pt>
                <c:pt idx="14">
                  <c:v>0.39</c:v>
                </c:pt>
                <c:pt idx="15">
                  <c:v>0.39</c:v>
                </c:pt>
                <c:pt idx="16">
                  <c:v>0.38</c:v>
                </c:pt>
                <c:pt idx="17">
                  <c:v>0.37</c:v>
                </c:pt>
                <c:pt idx="18">
                  <c:v>0.36</c:v>
                </c:pt>
                <c:pt idx="19">
                  <c:v>0.32</c:v>
                </c:pt>
                <c:pt idx="20">
                  <c:v>0.3</c:v>
                </c:pt>
                <c:pt idx="21">
                  <c:v>0.28999999999999998</c:v>
                </c:pt>
                <c:pt idx="22">
                  <c:v>0.28999999999999998</c:v>
                </c:pt>
                <c:pt idx="23">
                  <c:v>0.28000000000000003</c:v>
                </c:pt>
                <c:pt idx="24">
                  <c:v>0.27</c:v>
                </c:pt>
                <c:pt idx="25">
                  <c:v>0.27</c:v>
                </c:pt>
                <c:pt idx="26">
                  <c:v>0.26</c:v>
                </c:pt>
                <c:pt idx="27">
                  <c:v>0.25</c:v>
                </c:pt>
                <c:pt idx="28">
                  <c:v>0.25</c:v>
                </c:pt>
                <c:pt idx="29">
                  <c:v>0.23</c:v>
                </c:pt>
              </c:numCache>
            </c:numRef>
          </c:val>
        </c:ser>
        <c:dLbls>
          <c:showLegendKey val="0"/>
          <c:showVal val="0"/>
          <c:showCatName val="0"/>
          <c:showSerName val="0"/>
          <c:showPercent val="0"/>
          <c:showBubbleSize val="0"/>
        </c:dLbls>
        <c:gapWidth val="100"/>
        <c:axId val="989573952"/>
        <c:axId val="989597344"/>
      </c:barChart>
      <c:catAx>
        <c:axId val="989573952"/>
        <c:scaling>
          <c:orientation val="maxMin"/>
        </c:scaling>
        <c:delete val="0"/>
        <c:axPos val="l"/>
        <c:numFmt formatCode="General" sourceLinked="1"/>
        <c:majorTickMark val="none"/>
        <c:minorTickMark val="none"/>
        <c:tickLblPos val="nextTo"/>
        <c:txPr>
          <a:bodyPr/>
          <a:lstStyle/>
          <a:p>
            <a:pPr>
              <a:defRPr sz="1200" b="0">
                <a:solidFill>
                  <a:schemeClr val="tx1">
                    <a:lumMod val="85000"/>
                    <a:lumOff val="15000"/>
                  </a:schemeClr>
                </a:solidFill>
                <a:latin typeface="Book Antiqua" pitchFamily="18" charset="0"/>
              </a:defRPr>
            </a:pPr>
            <a:endParaRPr lang="fr-FR"/>
          </a:p>
        </c:txPr>
        <c:crossAx val="989597344"/>
        <c:crosses val="autoZero"/>
        <c:auto val="1"/>
        <c:lblAlgn val="ctr"/>
        <c:lblOffset val="100"/>
        <c:noMultiLvlLbl val="0"/>
      </c:catAx>
      <c:valAx>
        <c:axId val="989597344"/>
        <c:scaling>
          <c:orientation val="minMax"/>
          <c:max val="0.9"/>
          <c:min val="0"/>
        </c:scaling>
        <c:delete val="1"/>
        <c:axPos val="t"/>
        <c:numFmt formatCode="0%" sourceLinked="1"/>
        <c:majorTickMark val="out"/>
        <c:minorTickMark val="none"/>
        <c:tickLblPos val="nextTo"/>
        <c:crossAx val="989573952"/>
        <c:crosses val="autoZero"/>
        <c:crossBetween val="between"/>
      </c:valAx>
      <c:spPr>
        <a:noFill/>
        <a:ln w="25403">
          <a:noFill/>
        </a:ln>
      </c:spPr>
    </c:plotArea>
    <c:plotVisOnly val="1"/>
    <c:dispBlanksAs val="gap"/>
    <c:showDLblsOverMax val="0"/>
  </c:chart>
  <c:txPr>
    <a:bodyPr/>
    <a:lstStyle/>
    <a:p>
      <a:pPr>
        <a:defRPr sz="1800"/>
      </a:pPr>
      <a:endParaRPr lang="fr-F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1">
                    <a:lumMod val="25000"/>
                  </a:schemeClr>
                </a:solidFill>
                <a:latin typeface="Book Antiqua" pitchFamily="18" charset="0"/>
              </a:defRPr>
            </a:pPr>
            <a:r>
              <a:rPr lang="fr-FR" dirty="0" smtClean="0">
                <a:solidFill>
                  <a:schemeClr val="accent1">
                    <a:lumMod val="25000"/>
                  </a:schemeClr>
                </a:solidFill>
              </a:rPr>
              <a:t>Ses produits ou services sont très innovants</a:t>
            </a:r>
          </a:p>
        </c:rich>
      </c:tx>
      <c:layout>
        <c:manualLayout>
          <c:xMode val="edge"/>
          <c:yMode val="edge"/>
          <c:x val="0.15586164495571464"/>
          <c:y val="8.8185216652274523E-3"/>
        </c:manualLayout>
      </c:layout>
      <c:overlay val="0"/>
    </c:title>
    <c:autoTitleDeleted val="0"/>
    <c:plotArea>
      <c:layout>
        <c:manualLayout>
          <c:layoutTarget val="inner"/>
          <c:xMode val="edge"/>
          <c:yMode val="edge"/>
          <c:x val="0.2831560455761627"/>
          <c:y val="6.5159887808178552E-2"/>
          <c:w val="0.65989788466459887"/>
          <c:h val="0.91980156723084128"/>
        </c:manualLayout>
      </c:layout>
      <c:barChart>
        <c:barDir val="bar"/>
        <c:grouping val="clustered"/>
        <c:varyColors val="0"/>
        <c:ser>
          <c:idx val="0"/>
          <c:order val="0"/>
          <c:tx>
            <c:strRef>
              <c:f>Feuil1!$B$1</c:f>
              <c:strCache>
                <c:ptCount val="1"/>
                <c:pt idx="0">
                  <c:v>Ses produits ou services sont très innovants</c:v>
                </c:pt>
              </c:strCache>
            </c:strRef>
          </c:tx>
          <c:spPr>
            <a:solidFill>
              <a:srgbClr val="00A15F"/>
            </a:solidFill>
            <a:ln>
              <a:noFill/>
            </a:ln>
          </c:spPr>
          <c:invertIfNegative val="0"/>
          <c:dLbls>
            <c:spPr>
              <a:noFill/>
              <a:ln>
                <a:noFill/>
              </a:ln>
              <a:effectLst/>
            </c:spPr>
            <c:txPr>
              <a:bodyPr/>
              <a:lstStyle/>
              <a:p>
                <a:pPr>
                  <a:defRPr sz="1100" b="0">
                    <a:solidFill>
                      <a:schemeClr val="tx1">
                        <a:lumMod val="85000"/>
                        <a:lumOff val="1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Feuil1!$A$2:$A$31</c:f>
              <c:strCache>
                <c:ptCount val="30"/>
                <c:pt idx="0">
                  <c:v>Google</c:v>
                </c:pt>
                <c:pt idx="1">
                  <c:v>Tesla</c:v>
                </c:pt>
                <c:pt idx="2">
                  <c:v>Amazon</c:v>
                </c:pt>
                <c:pt idx="3">
                  <c:v>Airbus</c:v>
                </c:pt>
                <c:pt idx="4">
                  <c:v>Ouibus</c:v>
                </c:pt>
                <c:pt idx="5">
                  <c:v>Nespresso</c:v>
                </c:pt>
                <c:pt idx="6">
                  <c:v>Airbnb</c:v>
                </c:pt>
                <c:pt idx="7">
                  <c:v>Disneyland</c:v>
                </c:pt>
                <c:pt idx="8">
                  <c:v>Facebook</c:v>
                </c:pt>
                <c:pt idx="9">
                  <c:v>Danone</c:v>
                </c:pt>
                <c:pt idx="10">
                  <c:v>Orange</c:v>
                </c:pt>
                <c:pt idx="11">
                  <c:v>Lidl</c:v>
                </c:pt>
                <c:pt idx="12">
                  <c:v>E.Leclerc</c:v>
                </c:pt>
                <c:pt idx="13">
                  <c:v>Engie</c:v>
                </c:pt>
                <c:pt idx="14">
                  <c:v>Air France</c:v>
                </c:pt>
                <c:pt idx="15">
                  <c:v>Starbucks</c:v>
                </c:pt>
                <c:pt idx="16">
                  <c:v>Carrefour</c:v>
                </c:pt>
                <c:pt idx="17">
                  <c:v>Hello Bank</c:v>
                </c:pt>
                <c:pt idx="18">
                  <c:v>Always</c:v>
                </c:pt>
                <c:pt idx="19">
                  <c:v>SNCF</c:v>
                </c:pt>
                <c:pt idx="20">
                  <c:v>La Poste</c:v>
                </c:pt>
                <c:pt idx="21">
                  <c:v>Motorola</c:v>
                </c:pt>
                <c:pt idx="22">
                  <c:v>Fleury Michon</c:v>
                </c:pt>
                <c:pt idx="23">
                  <c:v>Accor</c:v>
                </c:pt>
                <c:pt idx="24">
                  <c:v>Club Med</c:v>
                </c:pt>
                <c:pt idx="25">
                  <c:v>Stuart</c:v>
                </c:pt>
                <c:pt idx="26">
                  <c:v>Monoprix</c:v>
                </c:pt>
                <c:pt idx="27">
                  <c:v>Axa</c:v>
                </c:pt>
                <c:pt idx="28">
                  <c:v>EY</c:v>
                </c:pt>
                <c:pt idx="29">
                  <c:v>BNP Paribas</c:v>
                </c:pt>
              </c:strCache>
            </c:strRef>
          </c:cat>
          <c:val>
            <c:numRef>
              <c:f>Feuil1!$B$2:$B$31</c:f>
              <c:numCache>
                <c:formatCode>0%</c:formatCode>
                <c:ptCount val="30"/>
                <c:pt idx="0">
                  <c:v>0.64</c:v>
                </c:pt>
                <c:pt idx="1">
                  <c:v>0.63</c:v>
                </c:pt>
                <c:pt idx="2">
                  <c:v>0.6</c:v>
                </c:pt>
                <c:pt idx="3">
                  <c:v>0.57999999999999996</c:v>
                </c:pt>
                <c:pt idx="4">
                  <c:v>0.56000000000000005</c:v>
                </c:pt>
                <c:pt idx="5">
                  <c:v>0.54</c:v>
                </c:pt>
                <c:pt idx="6">
                  <c:v>0.5</c:v>
                </c:pt>
                <c:pt idx="7">
                  <c:v>0.48</c:v>
                </c:pt>
                <c:pt idx="8">
                  <c:v>0.45</c:v>
                </c:pt>
                <c:pt idx="9">
                  <c:v>0.45</c:v>
                </c:pt>
                <c:pt idx="10">
                  <c:v>0.44</c:v>
                </c:pt>
                <c:pt idx="11">
                  <c:v>0.41</c:v>
                </c:pt>
                <c:pt idx="12">
                  <c:v>0.41</c:v>
                </c:pt>
                <c:pt idx="13">
                  <c:v>0.41</c:v>
                </c:pt>
                <c:pt idx="14">
                  <c:v>0.39</c:v>
                </c:pt>
                <c:pt idx="15">
                  <c:v>0.39</c:v>
                </c:pt>
                <c:pt idx="16">
                  <c:v>0.39</c:v>
                </c:pt>
                <c:pt idx="17">
                  <c:v>0.38</c:v>
                </c:pt>
                <c:pt idx="18">
                  <c:v>0.36</c:v>
                </c:pt>
                <c:pt idx="19">
                  <c:v>0.34</c:v>
                </c:pt>
                <c:pt idx="20">
                  <c:v>0.34</c:v>
                </c:pt>
                <c:pt idx="21">
                  <c:v>0.32</c:v>
                </c:pt>
                <c:pt idx="22">
                  <c:v>0.31</c:v>
                </c:pt>
                <c:pt idx="23">
                  <c:v>0.28999999999999998</c:v>
                </c:pt>
                <c:pt idx="24">
                  <c:v>0.28999999999999998</c:v>
                </c:pt>
                <c:pt idx="25">
                  <c:v>0.28000000000000003</c:v>
                </c:pt>
                <c:pt idx="26">
                  <c:v>0.27</c:v>
                </c:pt>
                <c:pt idx="27">
                  <c:v>0.25</c:v>
                </c:pt>
                <c:pt idx="28">
                  <c:v>0.24</c:v>
                </c:pt>
                <c:pt idx="29">
                  <c:v>0.23</c:v>
                </c:pt>
              </c:numCache>
            </c:numRef>
          </c:val>
        </c:ser>
        <c:dLbls>
          <c:showLegendKey val="0"/>
          <c:showVal val="0"/>
          <c:showCatName val="0"/>
          <c:showSerName val="0"/>
          <c:showPercent val="0"/>
          <c:showBubbleSize val="0"/>
        </c:dLbls>
        <c:gapWidth val="100"/>
        <c:axId val="989604960"/>
        <c:axId val="989597888"/>
      </c:barChart>
      <c:catAx>
        <c:axId val="989604960"/>
        <c:scaling>
          <c:orientation val="maxMin"/>
        </c:scaling>
        <c:delete val="0"/>
        <c:axPos val="l"/>
        <c:numFmt formatCode="General" sourceLinked="1"/>
        <c:majorTickMark val="none"/>
        <c:minorTickMark val="none"/>
        <c:tickLblPos val="nextTo"/>
        <c:txPr>
          <a:bodyPr/>
          <a:lstStyle/>
          <a:p>
            <a:pPr>
              <a:defRPr sz="1200" b="0">
                <a:solidFill>
                  <a:schemeClr val="tx1">
                    <a:lumMod val="85000"/>
                    <a:lumOff val="15000"/>
                  </a:schemeClr>
                </a:solidFill>
                <a:latin typeface="Book Antiqua" pitchFamily="18" charset="0"/>
              </a:defRPr>
            </a:pPr>
            <a:endParaRPr lang="fr-FR"/>
          </a:p>
        </c:txPr>
        <c:crossAx val="989597888"/>
        <c:crosses val="autoZero"/>
        <c:auto val="1"/>
        <c:lblAlgn val="ctr"/>
        <c:lblOffset val="100"/>
        <c:noMultiLvlLbl val="0"/>
      </c:catAx>
      <c:valAx>
        <c:axId val="989597888"/>
        <c:scaling>
          <c:orientation val="minMax"/>
          <c:max val="0.9"/>
          <c:min val="0"/>
        </c:scaling>
        <c:delete val="1"/>
        <c:axPos val="t"/>
        <c:numFmt formatCode="0%" sourceLinked="1"/>
        <c:majorTickMark val="out"/>
        <c:minorTickMark val="none"/>
        <c:tickLblPos val="nextTo"/>
        <c:crossAx val="989604960"/>
        <c:crosses val="autoZero"/>
        <c:crossBetween val="between"/>
      </c:valAx>
      <c:spPr>
        <a:noFill/>
        <a:ln w="25403">
          <a:noFill/>
        </a:ln>
      </c:spPr>
    </c:plotArea>
    <c:plotVisOnly val="1"/>
    <c:dispBlanksAs val="gap"/>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50635850498153456"/>
          <c:h val="0.9589613499734595"/>
        </c:manualLayout>
      </c:layout>
      <c:barChart>
        <c:barDir val="bar"/>
        <c:grouping val="clustered"/>
        <c:varyColors val="0"/>
        <c:ser>
          <c:idx val="0"/>
          <c:order val="0"/>
          <c:tx>
            <c:strRef>
              <c:f>Feuil1!$B$1</c:f>
              <c:strCache>
                <c:ptCount val="1"/>
                <c:pt idx="0">
                  <c:v>Série 1</c:v>
                </c:pt>
              </c:strCache>
            </c:strRef>
          </c:tx>
          <c:spPr>
            <a:solidFill>
              <a:srgbClr val="01532C"/>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E.Leclerc</c:v>
                </c:pt>
                <c:pt idx="1">
                  <c:v>Carrefour</c:v>
                </c:pt>
                <c:pt idx="2">
                  <c:v>Lidl</c:v>
                </c:pt>
                <c:pt idx="3">
                  <c:v>Amazon</c:v>
                </c:pt>
                <c:pt idx="4">
                  <c:v>Monoprix</c:v>
                </c:pt>
              </c:strCache>
            </c:strRef>
          </c:cat>
          <c:val>
            <c:numRef>
              <c:f>Feuil1!$B$2:$B$6</c:f>
              <c:numCache>
                <c:formatCode>0%</c:formatCode>
                <c:ptCount val="5"/>
                <c:pt idx="0">
                  <c:v>0.3</c:v>
                </c:pt>
                <c:pt idx="1">
                  <c:v>0.25</c:v>
                </c:pt>
                <c:pt idx="2">
                  <c:v>0.22</c:v>
                </c:pt>
                <c:pt idx="3">
                  <c:v>0.19</c:v>
                </c:pt>
                <c:pt idx="4">
                  <c:v>0.15</c:v>
                </c:pt>
              </c:numCache>
            </c:numRef>
          </c:val>
        </c:ser>
        <c:dLbls>
          <c:showLegendKey val="0"/>
          <c:showVal val="0"/>
          <c:showCatName val="0"/>
          <c:showSerName val="0"/>
          <c:showPercent val="0"/>
          <c:showBubbleSize val="0"/>
        </c:dLbls>
        <c:gapWidth val="150"/>
        <c:axId val="982770016"/>
        <c:axId val="982761312"/>
      </c:barChart>
      <c:catAx>
        <c:axId val="98277001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2761312"/>
        <c:crosses val="autoZero"/>
        <c:auto val="1"/>
        <c:lblAlgn val="ctr"/>
        <c:lblOffset val="100"/>
        <c:noMultiLvlLbl val="0"/>
      </c:catAx>
      <c:valAx>
        <c:axId val="982761312"/>
        <c:scaling>
          <c:orientation val="minMax"/>
          <c:max val="0.9"/>
          <c:min val="0"/>
        </c:scaling>
        <c:delete val="1"/>
        <c:axPos val="t"/>
        <c:numFmt formatCode="0%" sourceLinked="1"/>
        <c:majorTickMark val="out"/>
        <c:minorTickMark val="none"/>
        <c:tickLblPos val="nextTo"/>
        <c:crossAx val="98277001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5136628953136815"/>
          <c:h val="0.9589613499734595"/>
        </c:manualLayout>
      </c:layout>
      <c:barChart>
        <c:barDir val="bar"/>
        <c:grouping val="clustered"/>
        <c:varyColors val="0"/>
        <c:ser>
          <c:idx val="0"/>
          <c:order val="0"/>
          <c:tx>
            <c:strRef>
              <c:f>Feuil1!$B$1</c:f>
              <c:strCache>
                <c:ptCount val="1"/>
                <c:pt idx="0">
                  <c:v>Série 1</c:v>
                </c:pt>
              </c:strCache>
            </c:strRef>
          </c:tx>
          <c:spPr>
            <a:solidFill>
              <a:srgbClr val="FF99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Amazon</c:v>
                </c:pt>
                <c:pt idx="1">
                  <c:v>E.Leclerc</c:v>
                </c:pt>
                <c:pt idx="2">
                  <c:v>Lidl</c:v>
                </c:pt>
                <c:pt idx="3">
                  <c:v>Carrefour</c:v>
                </c:pt>
                <c:pt idx="4">
                  <c:v>Monoprix</c:v>
                </c:pt>
              </c:strCache>
            </c:strRef>
          </c:cat>
          <c:val>
            <c:numRef>
              <c:f>Feuil1!$B$2:$B$6</c:f>
              <c:numCache>
                <c:formatCode>0%</c:formatCode>
                <c:ptCount val="5"/>
                <c:pt idx="0">
                  <c:v>0.57999999999999996</c:v>
                </c:pt>
                <c:pt idx="1">
                  <c:v>0.41</c:v>
                </c:pt>
                <c:pt idx="2">
                  <c:v>0.4</c:v>
                </c:pt>
                <c:pt idx="3">
                  <c:v>0.36</c:v>
                </c:pt>
                <c:pt idx="4">
                  <c:v>0.23</c:v>
                </c:pt>
              </c:numCache>
            </c:numRef>
          </c:val>
        </c:ser>
        <c:dLbls>
          <c:showLegendKey val="0"/>
          <c:showVal val="0"/>
          <c:showCatName val="0"/>
          <c:showSerName val="0"/>
          <c:showPercent val="0"/>
          <c:showBubbleSize val="0"/>
        </c:dLbls>
        <c:gapWidth val="150"/>
        <c:axId val="982761856"/>
        <c:axId val="982762944"/>
      </c:barChart>
      <c:catAx>
        <c:axId val="98276185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2762944"/>
        <c:crosses val="autoZero"/>
        <c:auto val="1"/>
        <c:lblAlgn val="ctr"/>
        <c:lblOffset val="100"/>
        <c:noMultiLvlLbl val="0"/>
      </c:catAx>
      <c:valAx>
        <c:axId val="982762944"/>
        <c:scaling>
          <c:orientation val="minMax"/>
          <c:max val="0.9"/>
          <c:min val="0"/>
        </c:scaling>
        <c:delete val="1"/>
        <c:axPos val="t"/>
        <c:numFmt formatCode="0%" sourceLinked="1"/>
        <c:majorTickMark val="out"/>
        <c:minorTickMark val="none"/>
        <c:tickLblPos val="nextTo"/>
        <c:crossAx val="98276185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5768978969164"/>
          <c:y val="2.0519325013270213E-2"/>
          <c:w val="0.43914579720910901"/>
          <c:h val="0.9589613499734595"/>
        </c:manualLayout>
      </c:layout>
      <c:barChart>
        <c:barDir val="bar"/>
        <c:grouping val="clustered"/>
        <c:varyColors val="0"/>
        <c:ser>
          <c:idx val="0"/>
          <c:order val="0"/>
          <c:tx>
            <c:strRef>
              <c:f>Feuil1!$B$1</c:f>
              <c:strCache>
                <c:ptCount val="1"/>
                <c:pt idx="0">
                  <c:v>Série 1</c:v>
                </c:pt>
              </c:strCache>
            </c:strRef>
          </c:tx>
          <c:spPr>
            <a:solidFill>
              <a:srgbClr val="C47500"/>
            </a:solidFill>
          </c:spPr>
          <c:invertIfNegative val="0"/>
          <c:dLbls>
            <c:spPr>
              <a:noFill/>
              <a:ln>
                <a:noFill/>
              </a:ln>
              <a:effectLst/>
            </c:spPr>
            <c:txPr>
              <a:bodyPr/>
              <a:lstStyle/>
              <a:p>
                <a:pPr>
                  <a:defRPr sz="1100" b="0">
                    <a:solidFill>
                      <a:schemeClr val="tx1">
                        <a:lumMod val="75000"/>
                        <a:lumOff val="25000"/>
                      </a:schemeClr>
                    </a:solidFill>
                    <a:latin typeface="Book Antiqua"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Amazon</c:v>
                </c:pt>
                <c:pt idx="1">
                  <c:v>E.Leclerc</c:v>
                </c:pt>
                <c:pt idx="2">
                  <c:v>Lidl</c:v>
                </c:pt>
                <c:pt idx="3">
                  <c:v>Carrefour</c:v>
                </c:pt>
                <c:pt idx="4">
                  <c:v>Monoprix</c:v>
                </c:pt>
              </c:strCache>
            </c:strRef>
          </c:cat>
          <c:val>
            <c:numRef>
              <c:f>Feuil1!$B$2:$B$6</c:f>
              <c:numCache>
                <c:formatCode>0%</c:formatCode>
                <c:ptCount val="5"/>
                <c:pt idx="0">
                  <c:v>0.6</c:v>
                </c:pt>
                <c:pt idx="1">
                  <c:v>0.41</c:v>
                </c:pt>
                <c:pt idx="2">
                  <c:v>0.41</c:v>
                </c:pt>
                <c:pt idx="3">
                  <c:v>0.39</c:v>
                </c:pt>
                <c:pt idx="4">
                  <c:v>0.27</c:v>
                </c:pt>
              </c:numCache>
            </c:numRef>
          </c:val>
        </c:ser>
        <c:dLbls>
          <c:showLegendKey val="0"/>
          <c:showVal val="0"/>
          <c:showCatName val="0"/>
          <c:showSerName val="0"/>
          <c:showPercent val="0"/>
          <c:showBubbleSize val="0"/>
        </c:dLbls>
        <c:gapWidth val="150"/>
        <c:axId val="984606416"/>
        <c:axId val="984615664"/>
      </c:barChart>
      <c:catAx>
        <c:axId val="984606416"/>
        <c:scaling>
          <c:orientation val="maxMin"/>
        </c:scaling>
        <c:delete val="0"/>
        <c:axPos val="l"/>
        <c:numFmt formatCode="General" sourceLinked="0"/>
        <c:majorTickMark val="out"/>
        <c:minorTickMark val="none"/>
        <c:tickLblPos val="nextTo"/>
        <c:spPr>
          <a:ln>
            <a:noFill/>
          </a:ln>
        </c:spPr>
        <c:txPr>
          <a:bodyPr/>
          <a:lstStyle/>
          <a:p>
            <a:pPr>
              <a:defRPr sz="1100" b="0">
                <a:solidFill>
                  <a:schemeClr val="tx1">
                    <a:lumMod val="75000"/>
                    <a:lumOff val="25000"/>
                  </a:schemeClr>
                </a:solidFill>
                <a:latin typeface="Book Antiqua" pitchFamily="18" charset="0"/>
              </a:defRPr>
            </a:pPr>
            <a:endParaRPr lang="fr-FR"/>
          </a:p>
        </c:txPr>
        <c:crossAx val="984615664"/>
        <c:crosses val="autoZero"/>
        <c:auto val="1"/>
        <c:lblAlgn val="ctr"/>
        <c:lblOffset val="100"/>
        <c:noMultiLvlLbl val="0"/>
      </c:catAx>
      <c:valAx>
        <c:axId val="984615664"/>
        <c:scaling>
          <c:orientation val="minMax"/>
          <c:max val="0.9"/>
          <c:min val="0"/>
        </c:scaling>
        <c:delete val="1"/>
        <c:axPos val="t"/>
        <c:numFmt formatCode="0%" sourceLinked="1"/>
        <c:majorTickMark val="out"/>
        <c:minorTickMark val="none"/>
        <c:tickLblPos val="nextTo"/>
        <c:crossAx val="98460641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4273929" cy="337059"/>
          </a:xfrm>
          <a:prstGeom prst="rect">
            <a:avLst/>
          </a:prstGeom>
          <a:noFill/>
          <a:ln w="9525">
            <a:noFill/>
            <a:miter lim="800000"/>
            <a:headEnd/>
            <a:tailEnd/>
          </a:ln>
          <a:effectLst/>
        </p:spPr>
        <p:txBody>
          <a:bodyPr vert="horz" wrap="square" lIns="94686" tIns="47342" rIns="94686" bIns="47342" numCol="1" anchor="t" anchorCtr="0" compatLnSpc="1">
            <a:prstTxWarp prst="textNoShape">
              <a:avLst/>
            </a:prstTxWarp>
          </a:bodyPr>
          <a:lstStyle>
            <a:lvl1pPr eaLnBrk="0" hangingPunct="0">
              <a:defRPr sz="1100">
                <a:latin typeface="Times" charset="0"/>
              </a:defRPr>
            </a:lvl1pPr>
          </a:lstStyle>
          <a:p>
            <a:pPr>
              <a:defRPr/>
            </a:pPr>
            <a:endParaRPr lang="fr-FR"/>
          </a:p>
        </p:txBody>
      </p:sp>
      <p:sp>
        <p:nvSpPr>
          <p:cNvPr id="3075" name="Rectangle 3"/>
          <p:cNvSpPr>
            <a:spLocks noGrp="1" noChangeArrowheads="1"/>
          </p:cNvSpPr>
          <p:nvPr>
            <p:ph type="dt" sz="quarter" idx="1"/>
          </p:nvPr>
        </p:nvSpPr>
        <p:spPr bwMode="auto">
          <a:xfrm>
            <a:off x="5592385" y="1"/>
            <a:ext cx="4273929" cy="337059"/>
          </a:xfrm>
          <a:prstGeom prst="rect">
            <a:avLst/>
          </a:prstGeom>
          <a:noFill/>
          <a:ln w="9525">
            <a:noFill/>
            <a:miter lim="800000"/>
            <a:headEnd/>
            <a:tailEnd/>
          </a:ln>
          <a:effectLst/>
        </p:spPr>
        <p:txBody>
          <a:bodyPr vert="horz" wrap="square" lIns="94686" tIns="47342" rIns="94686" bIns="47342" numCol="1" anchor="t" anchorCtr="0" compatLnSpc="1">
            <a:prstTxWarp prst="textNoShape">
              <a:avLst/>
            </a:prstTxWarp>
          </a:bodyPr>
          <a:lstStyle>
            <a:lvl1pPr algn="r" eaLnBrk="0" hangingPunct="0">
              <a:defRPr sz="1100">
                <a:latin typeface="Times" charset="0"/>
              </a:defRPr>
            </a:lvl1pPr>
          </a:lstStyle>
          <a:p>
            <a:pPr>
              <a:defRPr/>
            </a:pPr>
            <a:endParaRPr lang="fr-FR"/>
          </a:p>
        </p:txBody>
      </p:sp>
      <p:sp>
        <p:nvSpPr>
          <p:cNvPr id="3076" name="Rectangle 4"/>
          <p:cNvSpPr>
            <a:spLocks noGrp="1" noChangeArrowheads="1"/>
          </p:cNvSpPr>
          <p:nvPr>
            <p:ph type="ftr" sz="quarter" idx="2"/>
          </p:nvPr>
        </p:nvSpPr>
        <p:spPr bwMode="auto">
          <a:xfrm>
            <a:off x="0" y="6398704"/>
            <a:ext cx="4273929" cy="337059"/>
          </a:xfrm>
          <a:prstGeom prst="rect">
            <a:avLst/>
          </a:prstGeom>
          <a:noFill/>
          <a:ln w="9525">
            <a:noFill/>
            <a:miter lim="800000"/>
            <a:headEnd/>
            <a:tailEnd/>
          </a:ln>
          <a:effectLst/>
        </p:spPr>
        <p:txBody>
          <a:bodyPr vert="horz" wrap="square" lIns="94686" tIns="47342" rIns="94686" bIns="47342" numCol="1" anchor="b" anchorCtr="0" compatLnSpc="1">
            <a:prstTxWarp prst="textNoShape">
              <a:avLst/>
            </a:prstTxWarp>
          </a:bodyPr>
          <a:lstStyle>
            <a:lvl1pPr eaLnBrk="0" hangingPunct="0">
              <a:defRPr sz="1100">
                <a:latin typeface="Times" charset="0"/>
              </a:defRPr>
            </a:lvl1pPr>
          </a:lstStyle>
          <a:p>
            <a:pPr>
              <a:defRPr/>
            </a:pPr>
            <a:endParaRPr lang="fr-FR"/>
          </a:p>
        </p:txBody>
      </p:sp>
      <p:sp>
        <p:nvSpPr>
          <p:cNvPr id="3077" name="Rectangle 5"/>
          <p:cNvSpPr>
            <a:spLocks noGrp="1" noChangeArrowheads="1"/>
          </p:cNvSpPr>
          <p:nvPr>
            <p:ph type="sldNum" sz="quarter" idx="3"/>
          </p:nvPr>
        </p:nvSpPr>
        <p:spPr bwMode="auto">
          <a:xfrm>
            <a:off x="5592385" y="6398704"/>
            <a:ext cx="4273929" cy="337059"/>
          </a:xfrm>
          <a:prstGeom prst="rect">
            <a:avLst/>
          </a:prstGeom>
          <a:noFill/>
          <a:ln w="9525">
            <a:noFill/>
            <a:miter lim="800000"/>
            <a:headEnd/>
            <a:tailEnd/>
          </a:ln>
          <a:effectLst/>
        </p:spPr>
        <p:txBody>
          <a:bodyPr vert="horz" wrap="square" lIns="94686" tIns="47342" rIns="94686" bIns="47342" numCol="1" anchor="b" anchorCtr="0" compatLnSpc="1">
            <a:prstTxWarp prst="textNoShape">
              <a:avLst/>
            </a:prstTxWarp>
          </a:bodyPr>
          <a:lstStyle>
            <a:lvl1pPr algn="r" eaLnBrk="0" hangingPunct="0">
              <a:defRPr sz="1100">
                <a:latin typeface="Times" charset="0"/>
              </a:defRPr>
            </a:lvl1pPr>
          </a:lstStyle>
          <a:p>
            <a:pPr>
              <a:defRPr/>
            </a:pPr>
            <a:fld id="{A0FE858B-E126-4AB3-88CF-305D3E8E55BF}" type="slidenum">
              <a:rPr lang="fr-FR"/>
              <a:pPr>
                <a:defRPr/>
              </a:pPr>
              <a:t>‹N°›</a:t>
            </a:fld>
            <a:endParaRPr lang="fr-FR" dirty="0"/>
          </a:p>
        </p:txBody>
      </p:sp>
    </p:spTree>
    <p:extLst>
      <p:ext uri="{BB962C8B-B14F-4D97-AF65-F5344CB8AC3E}">
        <p14:creationId xmlns:p14="http://schemas.microsoft.com/office/powerpoint/2010/main" val="39432873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4273929" cy="337059"/>
          </a:xfrm>
          <a:prstGeom prst="rect">
            <a:avLst/>
          </a:prstGeom>
          <a:noFill/>
          <a:ln w="9525">
            <a:noFill/>
            <a:miter lim="800000"/>
            <a:headEnd/>
            <a:tailEnd/>
          </a:ln>
          <a:effectLst/>
        </p:spPr>
        <p:txBody>
          <a:bodyPr vert="horz" wrap="square" lIns="94686" tIns="47342" rIns="94686" bIns="47342" numCol="1" anchor="t" anchorCtr="0" compatLnSpc="1">
            <a:prstTxWarp prst="textNoShape">
              <a:avLst/>
            </a:prstTxWarp>
          </a:bodyPr>
          <a:lstStyle>
            <a:lvl1pPr eaLnBrk="0" hangingPunct="0">
              <a:defRPr sz="1100">
                <a:latin typeface="Times" charset="0"/>
              </a:defRPr>
            </a:lvl1pPr>
          </a:lstStyle>
          <a:p>
            <a:pPr>
              <a:defRPr/>
            </a:pPr>
            <a:endParaRPr lang="fr-FR"/>
          </a:p>
        </p:txBody>
      </p:sp>
      <p:sp>
        <p:nvSpPr>
          <p:cNvPr id="12291" name="Rectangle 3"/>
          <p:cNvSpPr>
            <a:spLocks noGrp="1" noChangeArrowheads="1"/>
          </p:cNvSpPr>
          <p:nvPr>
            <p:ph type="dt" idx="1"/>
          </p:nvPr>
        </p:nvSpPr>
        <p:spPr bwMode="auto">
          <a:xfrm>
            <a:off x="5592385" y="1"/>
            <a:ext cx="4273929" cy="337059"/>
          </a:xfrm>
          <a:prstGeom prst="rect">
            <a:avLst/>
          </a:prstGeom>
          <a:noFill/>
          <a:ln w="9525">
            <a:noFill/>
            <a:miter lim="800000"/>
            <a:headEnd/>
            <a:tailEnd/>
          </a:ln>
          <a:effectLst/>
        </p:spPr>
        <p:txBody>
          <a:bodyPr vert="horz" wrap="square" lIns="94686" tIns="47342" rIns="94686" bIns="47342" numCol="1" anchor="t" anchorCtr="0" compatLnSpc="1">
            <a:prstTxWarp prst="textNoShape">
              <a:avLst/>
            </a:prstTxWarp>
          </a:bodyPr>
          <a:lstStyle>
            <a:lvl1pPr algn="r" eaLnBrk="0" hangingPunct="0">
              <a:defRPr sz="1100">
                <a:latin typeface="Times" charset="0"/>
              </a:defRPr>
            </a:lvl1pPr>
          </a:lstStyle>
          <a:p>
            <a:pPr>
              <a:defRPr/>
            </a:pPr>
            <a:endParaRPr lang="fr-FR"/>
          </a:p>
        </p:txBody>
      </p:sp>
      <p:sp>
        <p:nvSpPr>
          <p:cNvPr id="46084" name="Rectangle 4"/>
          <p:cNvSpPr>
            <a:spLocks noGrp="1" noRot="1" noChangeAspect="1" noChangeArrowheads="1" noTextEdit="1"/>
          </p:cNvSpPr>
          <p:nvPr>
            <p:ph type="sldImg" idx="2"/>
          </p:nvPr>
        </p:nvSpPr>
        <p:spPr bwMode="auto">
          <a:xfrm>
            <a:off x="3984625" y="504825"/>
            <a:ext cx="1897063" cy="25273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1316131" y="3199352"/>
            <a:ext cx="7234056" cy="3031365"/>
          </a:xfrm>
          <a:prstGeom prst="rect">
            <a:avLst/>
          </a:prstGeom>
          <a:noFill/>
          <a:ln w="9525">
            <a:noFill/>
            <a:miter lim="800000"/>
            <a:headEnd/>
            <a:tailEnd/>
          </a:ln>
          <a:effectLst/>
        </p:spPr>
        <p:txBody>
          <a:bodyPr vert="horz" wrap="square" lIns="94686" tIns="47342" rIns="94686" bIns="47342"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2294" name="Rectangle 6"/>
          <p:cNvSpPr>
            <a:spLocks noGrp="1" noChangeArrowheads="1"/>
          </p:cNvSpPr>
          <p:nvPr>
            <p:ph type="ftr" sz="quarter" idx="4"/>
          </p:nvPr>
        </p:nvSpPr>
        <p:spPr bwMode="auto">
          <a:xfrm>
            <a:off x="0" y="6398704"/>
            <a:ext cx="4273929" cy="337059"/>
          </a:xfrm>
          <a:prstGeom prst="rect">
            <a:avLst/>
          </a:prstGeom>
          <a:noFill/>
          <a:ln w="9525">
            <a:noFill/>
            <a:miter lim="800000"/>
            <a:headEnd/>
            <a:tailEnd/>
          </a:ln>
          <a:effectLst/>
        </p:spPr>
        <p:txBody>
          <a:bodyPr vert="horz" wrap="square" lIns="94686" tIns="47342" rIns="94686" bIns="47342" numCol="1" anchor="b" anchorCtr="0" compatLnSpc="1">
            <a:prstTxWarp prst="textNoShape">
              <a:avLst/>
            </a:prstTxWarp>
          </a:bodyPr>
          <a:lstStyle>
            <a:lvl1pPr eaLnBrk="0" hangingPunct="0">
              <a:defRPr sz="1100">
                <a:latin typeface="Times" charset="0"/>
              </a:defRPr>
            </a:lvl1pPr>
          </a:lstStyle>
          <a:p>
            <a:pPr>
              <a:defRPr/>
            </a:pPr>
            <a:endParaRPr lang="fr-FR"/>
          </a:p>
        </p:txBody>
      </p:sp>
      <p:sp>
        <p:nvSpPr>
          <p:cNvPr id="12295" name="Rectangle 7"/>
          <p:cNvSpPr>
            <a:spLocks noGrp="1" noChangeArrowheads="1"/>
          </p:cNvSpPr>
          <p:nvPr>
            <p:ph type="sldNum" sz="quarter" idx="5"/>
          </p:nvPr>
        </p:nvSpPr>
        <p:spPr bwMode="auto">
          <a:xfrm>
            <a:off x="5592385" y="6398704"/>
            <a:ext cx="4273929" cy="337059"/>
          </a:xfrm>
          <a:prstGeom prst="rect">
            <a:avLst/>
          </a:prstGeom>
          <a:noFill/>
          <a:ln w="9525">
            <a:noFill/>
            <a:miter lim="800000"/>
            <a:headEnd/>
            <a:tailEnd/>
          </a:ln>
          <a:effectLst/>
        </p:spPr>
        <p:txBody>
          <a:bodyPr vert="horz" wrap="square" lIns="94686" tIns="47342" rIns="94686" bIns="47342" numCol="1" anchor="b" anchorCtr="0" compatLnSpc="1">
            <a:prstTxWarp prst="textNoShape">
              <a:avLst/>
            </a:prstTxWarp>
          </a:bodyPr>
          <a:lstStyle>
            <a:lvl1pPr algn="r" eaLnBrk="0" hangingPunct="0">
              <a:defRPr sz="1100">
                <a:latin typeface="Times" charset="0"/>
              </a:defRPr>
            </a:lvl1pPr>
          </a:lstStyle>
          <a:p>
            <a:pPr>
              <a:defRPr/>
            </a:pPr>
            <a:fld id="{90B5946B-6E12-4EE8-89B9-69E3F37A1337}" type="slidenum">
              <a:rPr lang="fr-FR"/>
              <a:pPr>
                <a:defRPr/>
              </a:pPr>
              <a:t>‹N°›</a:t>
            </a:fld>
            <a:endParaRPr lang="fr-FR" dirty="0"/>
          </a:p>
        </p:txBody>
      </p:sp>
    </p:spTree>
    <p:extLst>
      <p:ext uri="{BB962C8B-B14F-4D97-AF65-F5344CB8AC3E}">
        <p14:creationId xmlns:p14="http://schemas.microsoft.com/office/powerpoint/2010/main" val="32083458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ln/>
        </p:spPr>
        <p:txBody>
          <a:bodyPr/>
          <a:lstStyle/>
          <a:p>
            <a:endParaRPr lang="fr-FR" smtClean="0">
              <a:latin typeface="Times" pitchFamily="18" charset="0"/>
            </a:endParaRPr>
          </a:p>
        </p:txBody>
      </p:sp>
      <p:sp>
        <p:nvSpPr>
          <p:cNvPr id="47108" name="Espace réservé du numéro de diapositive 3"/>
          <p:cNvSpPr>
            <a:spLocks noGrp="1"/>
          </p:cNvSpPr>
          <p:nvPr>
            <p:ph type="sldNum" sz="quarter" idx="5"/>
          </p:nvPr>
        </p:nvSpPr>
        <p:spPr>
          <a:noFill/>
        </p:spPr>
        <p:txBody>
          <a:bodyPr/>
          <a:lstStyle/>
          <a:p>
            <a:fld id="{EAC34B08-1CF4-456E-8B59-5FCC1A40DA8B}" type="slidenum">
              <a:rPr lang="fr-FR" smtClean="0">
                <a:solidFill>
                  <a:srgbClr val="000000"/>
                </a:solidFill>
                <a:latin typeface="Times" pitchFamily="18" charset="0"/>
              </a:rPr>
              <a:pPr/>
              <a:t>2</a:t>
            </a:fld>
            <a:endParaRPr lang="fr-FR" smtClean="0">
              <a:solidFill>
                <a:srgbClr val="000000"/>
              </a:solidFill>
              <a:latin typeface="Times" pitchFamily="18" charset="0"/>
            </a:endParaRPr>
          </a:p>
        </p:txBody>
      </p:sp>
    </p:spTree>
    <p:extLst>
      <p:ext uri="{BB962C8B-B14F-4D97-AF65-F5344CB8AC3E}">
        <p14:creationId xmlns:p14="http://schemas.microsoft.com/office/powerpoint/2010/main" val="352804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p:spPr>
        <p:txBody>
          <a:bodyPr/>
          <a:lstStyle/>
          <a:p>
            <a:endParaRPr lang="fr-FR" smtClean="0">
              <a:latin typeface="Times" pitchFamily="18" charset="0"/>
            </a:endParaRPr>
          </a:p>
        </p:txBody>
      </p:sp>
      <p:sp>
        <p:nvSpPr>
          <p:cNvPr id="48132" name="Espace réservé du numéro de diapositive 3"/>
          <p:cNvSpPr>
            <a:spLocks noGrp="1"/>
          </p:cNvSpPr>
          <p:nvPr>
            <p:ph type="sldNum" sz="quarter" idx="5"/>
          </p:nvPr>
        </p:nvSpPr>
        <p:spPr>
          <a:noFill/>
        </p:spPr>
        <p:txBody>
          <a:bodyPr/>
          <a:lstStyle/>
          <a:p>
            <a:fld id="{FBE29ECE-DE60-41F4-8B21-0D57F3277CFA}" type="slidenum">
              <a:rPr lang="fr-FR" smtClean="0">
                <a:latin typeface="Times" pitchFamily="18" charset="0"/>
              </a:rPr>
              <a:pPr/>
              <a:t>4</a:t>
            </a:fld>
            <a:endParaRPr lang="fr-FR" smtClean="0">
              <a:latin typeface="Times" pitchFamily="18" charset="0"/>
            </a:endParaRPr>
          </a:p>
        </p:txBody>
      </p:sp>
    </p:spTree>
    <p:extLst>
      <p:ext uri="{BB962C8B-B14F-4D97-AF65-F5344CB8AC3E}">
        <p14:creationId xmlns:p14="http://schemas.microsoft.com/office/powerpoint/2010/main" val="320977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endParaRPr lang="fr-FR" smtClean="0">
              <a:latin typeface="Times" pitchFamily="18" charset="0"/>
            </a:endParaRPr>
          </a:p>
        </p:txBody>
      </p:sp>
      <p:sp>
        <p:nvSpPr>
          <p:cNvPr id="49156" name="Espace réservé du numéro de diapositive 3"/>
          <p:cNvSpPr>
            <a:spLocks noGrp="1"/>
          </p:cNvSpPr>
          <p:nvPr>
            <p:ph type="sldNum" sz="quarter" idx="5"/>
          </p:nvPr>
        </p:nvSpPr>
        <p:spPr>
          <a:noFill/>
        </p:spPr>
        <p:txBody>
          <a:bodyPr/>
          <a:lstStyle/>
          <a:p>
            <a:fld id="{1D2BFA05-CA7F-4557-AC7F-F80209C39C88}" type="slidenum">
              <a:rPr lang="fr-FR" smtClean="0">
                <a:latin typeface="Times" pitchFamily="18" charset="0"/>
              </a:rPr>
              <a:pPr/>
              <a:t>5</a:t>
            </a:fld>
            <a:endParaRPr lang="fr-FR" smtClean="0">
              <a:latin typeface="Times" pitchFamily="18" charset="0"/>
            </a:endParaRPr>
          </a:p>
        </p:txBody>
      </p:sp>
    </p:spTree>
    <p:extLst>
      <p:ext uri="{BB962C8B-B14F-4D97-AF65-F5344CB8AC3E}">
        <p14:creationId xmlns:p14="http://schemas.microsoft.com/office/powerpoint/2010/main" val="9474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endParaRPr lang="fr-FR" smtClean="0">
              <a:latin typeface="Times" pitchFamily="18" charset="0"/>
            </a:endParaRPr>
          </a:p>
        </p:txBody>
      </p:sp>
      <p:sp>
        <p:nvSpPr>
          <p:cNvPr id="49156" name="Espace réservé du numéro de diapositive 3"/>
          <p:cNvSpPr>
            <a:spLocks noGrp="1"/>
          </p:cNvSpPr>
          <p:nvPr>
            <p:ph type="sldNum" sz="quarter" idx="5"/>
          </p:nvPr>
        </p:nvSpPr>
        <p:spPr>
          <a:noFill/>
        </p:spPr>
        <p:txBody>
          <a:bodyPr/>
          <a:lstStyle/>
          <a:p>
            <a:fld id="{1D2BFA05-CA7F-4557-AC7F-F80209C39C88}" type="slidenum">
              <a:rPr lang="fr-FR" smtClean="0">
                <a:latin typeface="Times" pitchFamily="18" charset="0"/>
              </a:rPr>
              <a:pPr/>
              <a:t>9</a:t>
            </a:fld>
            <a:endParaRPr lang="fr-FR" smtClean="0">
              <a:latin typeface="Times" pitchFamily="18" charset="0"/>
            </a:endParaRPr>
          </a:p>
        </p:txBody>
      </p:sp>
    </p:spTree>
    <p:extLst>
      <p:ext uri="{BB962C8B-B14F-4D97-AF65-F5344CB8AC3E}">
        <p14:creationId xmlns:p14="http://schemas.microsoft.com/office/powerpoint/2010/main" val="294887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endParaRPr lang="fr-FR" smtClean="0">
              <a:latin typeface="Times" pitchFamily="18" charset="0"/>
            </a:endParaRPr>
          </a:p>
        </p:txBody>
      </p:sp>
      <p:sp>
        <p:nvSpPr>
          <p:cNvPr id="49156" name="Espace réservé du numéro de diapositive 3"/>
          <p:cNvSpPr>
            <a:spLocks noGrp="1"/>
          </p:cNvSpPr>
          <p:nvPr>
            <p:ph type="sldNum" sz="quarter" idx="5"/>
          </p:nvPr>
        </p:nvSpPr>
        <p:spPr>
          <a:noFill/>
        </p:spPr>
        <p:txBody>
          <a:bodyPr/>
          <a:lstStyle/>
          <a:p>
            <a:fld id="{1D2BFA05-CA7F-4557-AC7F-F80209C39C88}" type="slidenum">
              <a:rPr lang="fr-FR" smtClean="0">
                <a:latin typeface="Times" pitchFamily="18" charset="0"/>
              </a:rPr>
              <a:pPr/>
              <a:t>10</a:t>
            </a:fld>
            <a:endParaRPr lang="fr-FR" smtClean="0">
              <a:latin typeface="Times" pitchFamily="18" charset="0"/>
            </a:endParaRPr>
          </a:p>
        </p:txBody>
      </p:sp>
    </p:spTree>
    <p:extLst>
      <p:ext uri="{BB962C8B-B14F-4D97-AF65-F5344CB8AC3E}">
        <p14:creationId xmlns:p14="http://schemas.microsoft.com/office/powerpoint/2010/main" val="390296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endParaRPr lang="fr-FR" smtClean="0">
              <a:latin typeface="Times" pitchFamily="18" charset="0"/>
            </a:endParaRPr>
          </a:p>
        </p:txBody>
      </p:sp>
      <p:sp>
        <p:nvSpPr>
          <p:cNvPr id="49156" name="Espace réservé du numéro de diapositive 3"/>
          <p:cNvSpPr>
            <a:spLocks noGrp="1"/>
          </p:cNvSpPr>
          <p:nvPr>
            <p:ph type="sldNum" sz="quarter" idx="5"/>
          </p:nvPr>
        </p:nvSpPr>
        <p:spPr>
          <a:noFill/>
        </p:spPr>
        <p:txBody>
          <a:bodyPr/>
          <a:lstStyle/>
          <a:p>
            <a:fld id="{1D2BFA05-CA7F-4557-AC7F-F80209C39C88}" type="slidenum">
              <a:rPr lang="fr-FR" smtClean="0">
                <a:latin typeface="Times" pitchFamily="18" charset="0"/>
              </a:rPr>
              <a:pPr/>
              <a:t>11</a:t>
            </a:fld>
            <a:endParaRPr lang="fr-FR" smtClean="0">
              <a:latin typeface="Times" pitchFamily="18" charset="0"/>
            </a:endParaRPr>
          </a:p>
        </p:txBody>
      </p:sp>
    </p:spTree>
    <p:extLst>
      <p:ext uri="{BB962C8B-B14F-4D97-AF65-F5344CB8AC3E}">
        <p14:creationId xmlns:p14="http://schemas.microsoft.com/office/powerpoint/2010/main" val="102601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endParaRPr lang="fr-FR" smtClean="0">
              <a:latin typeface="Times" pitchFamily="18" charset="0"/>
            </a:endParaRPr>
          </a:p>
        </p:txBody>
      </p:sp>
      <p:sp>
        <p:nvSpPr>
          <p:cNvPr id="49156" name="Espace réservé du numéro de diapositive 3"/>
          <p:cNvSpPr>
            <a:spLocks noGrp="1"/>
          </p:cNvSpPr>
          <p:nvPr>
            <p:ph type="sldNum" sz="quarter" idx="5"/>
          </p:nvPr>
        </p:nvSpPr>
        <p:spPr>
          <a:noFill/>
        </p:spPr>
        <p:txBody>
          <a:bodyPr/>
          <a:lstStyle/>
          <a:p>
            <a:fld id="{1D2BFA05-CA7F-4557-AC7F-F80209C39C88}" type="slidenum">
              <a:rPr lang="fr-FR" smtClean="0">
                <a:latin typeface="Times" pitchFamily="18" charset="0"/>
              </a:rPr>
              <a:pPr/>
              <a:t>12</a:t>
            </a:fld>
            <a:endParaRPr lang="fr-FR" smtClean="0">
              <a:latin typeface="Times" pitchFamily="18" charset="0"/>
            </a:endParaRPr>
          </a:p>
        </p:txBody>
      </p:sp>
    </p:spTree>
    <p:extLst>
      <p:ext uri="{BB962C8B-B14F-4D97-AF65-F5344CB8AC3E}">
        <p14:creationId xmlns:p14="http://schemas.microsoft.com/office/powerpoint/2010/main" val="67917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endParaRPr lang="fr-FR" smtClean="0">
              <a:latin typeface="Times" pitchFamily="18" charset="0"/>
            </a:endParaRPr>
          </a:p>
        </p:txBody>
      </p:sp>
      <p:sp>
        <p:nvSpPr>
          <p:cNvPr id="49156" name="Espace réservé du numéro de diapositive 3"/>
          <p:cNvSpPr>
            <a:spLocks noGrp="1"/>
          </p:cNvSpPr>
          <p:nvPr>
            <p:ph type="sldNum" sz="quarter" idx="5"/>
          </p:nvPr>
        </p:nvSpPr>
        <p:spPr>
          <a:noFill/>
        </p:spPr>
        <p:txBody>
          <a:bodyPr/>
          <a:lstStyle/>
          <a:p>
            <a:fld id="{1D2BFA05-CA7F-4557-AC7F-F80209C39C88}" type="slidenum">
              <a:rPr lang="fr-FR" smtClean="0">
                <a:latin typeface="Times" pitchFamily="18" charset="0"/>
              </a:rPr>
              <a:pPr/>
              <a:t>13</a:t>
            </a:fld>
            <a:endParaRPr lang="fr-FR" smtClean="0">
              <a:latin typeface="Times" pitchFamily="18" charset="0"/>
            </a:endParaRPr>
          </a:p>
        </p:txBody>
      </p:sp>
    </p:spTree>
    <p:extLst>
      <p:ext uri="{BB962C8B-B14F-4D97-AF65-F5344CB8AC3E}">
        <p14:creationId xmlns:p14="http://schemas.microsoft.com/office/powerpoint/2010/main" val="307773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endParaRPr lang="fr-FR" smtClean="0">
              <a:latin typeface="Times" pitchFamily="18" charset="0"/>
            </a:endParaRPr>
          </a:p>
        </p:txBody>
      </p:sp>
      <p:sp>
        <p:nvSpPr>
          <p:cNvPr id="49156" name="Espace réservé du numéro de diapositive 3"/>
          <p:cNvSpPr>
            <a:spLocks noGrp="1"/>
          </p:cNvSpPr>
          <p:nvPr>
            <p:ph type="sldNum" sz="quarter" idx="5"/>
          </p:nvPr>
        </p:nvSpPr>
        <p:spPr>
          <a:noFill/>
        </p:spPr>
        <p:txBody>
          <a:bodyPr/>
          <a:lstStyle/>
          <a:p>
            <a:fld id="{1D2BFA05-CA7F-4557-AC7F-F80209C39C88}" type="slidenum">
              <a:rPr lang="fr-FR" smtClean="0">
                <a:latin typeface="Times" pitchFamily="18" charset="0"/>
              </a:rPr>
              <a:pPr/>
              <a:t>14</a:t>
            </a:fld>
            <a:endParaRPr lang="fr-FR" smtClean="0">
              <a:latin typeface="Times" pitchFamily="18" charset="0"/>
            </a:endParaRPr>
          </a:p>
        </p:txBody>
      </p:sp>
    </p:spTree>
    <p:extLst>
      <p:ext uri="{BB962C8B-B14F-4D97-AF65-F5344CB8AC3E}">
        <p14:creationId xmlns:p14="http://schemas.microsoft.com/office/powerpoint/2010/main" val="202326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cstate="print"/>
          <a:srcRect t="10852" b="16457"/>
          <a:stretch>
            <a:fillRect/>
          </a:stretch>
        </p:blipFill>
        <p:spPr bwMode="auto">
          <a:xfrm>
            <a:off x="0" y="0"/>
            <a:ext cx="5835650" cy="611188"/>
          </a:xfrm>
          <a:prstGeom prst="rect">
            <a:avLst/>
          </a:prstGeom>
          <a:noFill/>
          <a:ln w="9525">
            <a:noFill/>
            <a:miter lim="800000"/>
            <a:headEnd/>
            <a:tailEnd/>
          </a:ln>
        </p:spPr>
      </p:pic>
      <p:pic>
        <p:nvPicPr>
          <p:cNvPr id="1027" name="Picture 2"/>
          <p:cNvPicPr>
            <a:picLocks noChangeAspect="1" noChangeArrowheads="1"/>
          </p:cNvPicPr>
          <p:nvPr userDrawn="1"/>
        </p:nvPicPr>
        <p:blipFill>
          <a:blip r:embed="rId5" cstate="print"/>
          <a:srcRect t="10852" b="16457"/>
          <a:stretch>
            <a:fillRect/>
          </a:stretch>
        </p:blipFill>
        <p:spPr bwMode="auto">
          <a:xfrm>
            <a:off x="1085850" y="3175"/>
            <a:ext cx="5772150" cy="608013"/>
          </a:xfrm>
          <a:prstGeom prst="rect">
            <a:avLst/>
          </a:prstGeom>
          <a:noFill/>
          <a:ln w="9525">
            <a:noFill/>
            <a:miter lim="800000"/>
            <a:headEnd/>
            <a:tailEnd/>
          </a:ln>
        </p:spPr>
      </p:pic>
      <p:sp>
        <p:nvSpPr>
          <p:cNvPr id="1028" name="Rectangle 7"/>
          <p:cNvSpPr>
            <a:spLocks noChangeArrowheads="1"/>
          </p:cNvSpPr>
          <p:nvPr/>
        </p:nvSpPr>
        <p:spPr bwMode="auto">
          <a:xfrm>
            <a:off x="0" y="0"/>
            <a:ext cx="6858000" cy="0"/>
          </a:xfrm>
          <a:prstGeom prst="rect">
            <a:avLst/>
          </a:prstGeom>
          <a:noFill/>
          <a:ln w="9525">
            <a:noFill/>
            <a:miter lim="800000"/>
            <a:headEnd/>
            <a:tailEnd/>
          </a:ln>
        </p:spPr>
        <p:txBody>
          <a:bodyPr wrap="none" anchor="ctr">
            <a:spAutoFit/>
          </a:bodyPr>
          <a:lstStyle/>
          <a:p>
            <a:pPr>
              <a:defRPr/>
            </a:pPr>
            <a:endParaRPr lang="fr-FR">
              <a:solidFill>
                <a:srgbClr val="000000"/>
              </a:solidFill>
            </a:endParaRPr>
          </a:p>
        </p:txBody>
      </p:sp>
      <p:pic>
        <p:nvPicPr>
          <p:cNvPr id="1029" name="Image 9" descr="logoViavoice.wmf"/>
          <p:cNvPicPr>
            <a:picLocks noChangeAspect="1"/>
          </p:cNvPicPr>
          <p:nvPr userDrawn="1"/>
        </p:nvPicPr>
        <p:blipFill>
          <a:blip r:embed="rId6" cstate="print"/>
          <a:srcRect b="24805"/>
          <a:stretch>
            <a:fillRect/>
          </a:stretch>
        </p:blipFill>
        <p:spPr bwMode="auto">
          <a:xfrm>
            <a:off x="116632" y="169863"/>
            <a:ext cx="1512887" cy="271462"/>
          </a:xfrm>
          <a:prstGeom prst="rect">
            <a:avLst/>
          </a:prstGeom>
          <a:noFill/>
          <a:ln w="9525">
            <a:noFill/>
            <a:miter lim="800000"/>
            <a:headEnd/>
            <a:tailEnd/>
          </a:ln>
        </p:spPr>
      </p:pic>
      <p:pic>
        <p:nvPicPr>
          <p:cNvPr id="1030" name="Picture 8" descr="http://www.repandre.com/IMG/arton19861.png"/>
          <p:cNvPicPr>
            <a:picLocks noChangeAspect="1" noChangeArrowheads="1"/>
          </p:cNvPicPr>
          <p:nvPr userDrawn="1"/>
        </p:nvPicPr>
        <p:blipFill>
          <a:blip r:embed="rId7" cstate="print"/>
          <a:srcRect/>
          <a:stretch>
            <a:fillRect/>
          </a:stretch>
        </p:blipFill>
        <p:spPr bwMode="auto">
          <a:xfrm>
            <a:off x="2475819" y="68950"/>
            <a:ext cx="953181" cy="475192"/>
          </a:xfrm>
          <a:prstGeom prst="rect">
            <a:avLst/>
          </a:prstGeom>
          <a:noFill/>
          <a:ln w="9525">
            <a:noFill/>
            <a:miter lim="800000"/>
            <a:headEnd/>
            <a:tailEnd/>
          </a:ln>
        </p:spPr>
      </p:pic>
      <p:sp>
        <p:nvSpPr>
          <p:cNvPr id="8" name="ZoneTexte 8"/>
          <p:cNvSpPr txBox="1">
            <a:spLocks noChangeArrowheads="1"/>
          </p:cNvSpPr>
          <p:nvPr userDrawn="1"/>
        </p:nvSpPr>
        <p:spPr bwMode="auto">
          <a:xfrm>
            <a:off x="6383872" y="8863013"/>
            <a:ext cx="404278" cy="230832"/>
          </a:xfrm>
          <a:prstGeom prst="rect">
            <a:avLst/>
          </a:prstGeom>
          <a:noFill/>
          <a:ln>
            <a:noFill/>
          </a:ln>
          <a:extLst/>
        </p:spPr>
        <p:txBody>
          <a:bodyPr wrap="non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r" eaLnBrk="1" hangingPunct="1">
              <a:defRPr/>
            </a:pPr>
            <a:fld id="{9CF882D1-4CED-423C-A117-C0DB850C9F31}" type="slidenum">
              <a:rPr lang="fr-FR" sz="900" smtClean="0">
                <a:solidFill>
                  <a:schemeClr val="tx1">
                    <a:lumMod val="50000"/>
                    <a:lumOff val="50000"/>
                  </a:schemeClr>
                </a:solidFill>
                <a:latin typeface="Book Antiqua" panose="02040602050305030304" pitchFamily="18" charset="0"/>
              </a:rPr>
              <a:pPr algn="r" eaLnBrk="1" hangingPunct="1">
                <a:defRPr/>
              </a:pPr>
              <a:t>‹N°›</a:t>
            </a:fld>
            <a:endParaRPr lang="fr-FR" sz="900" dirty="0" smtClean="0">
              <a:solidFill>
                <a:schemeClr val="tx1">
                  <a:lumMod val="50000"/>
                  <a:lumOff val="50000"/>
                </a:schemeClr>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9725" r:id="rId1"/>
    <p:sldLayoutId id="2147489726" r:id="rId2"/>
    <p:sldLayoutId id="2147489727"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1500">
          <a:solidFill>
            <a:schemeClr val="tx2"/>
          </a:solidFill>
          <a:latin typeface="+mj-lt"/>
          <a:ea typeface="+mj-ea"/>
          <a:cs typeface="+mj-cs"/>
        </a:defRPr>
      </a:lvl1pPr>
      <a:lvl2pPr algn="l" rtl="0" eaLnBrk="0" fontAlgn="base" hangingPunct="0">
        <a:spcBef>
          <a:spcPct val="0"/>
        </a:spcBef>
        <a:spcAft>
          <a:spcPct val="0"/>
        </a:spcAft>
        <a:defRPr sz="1500">
          <a:solidFill>
            <a:schemeClr val="tx2"/>
          </a:solidFill>
          <a:latin typeface="Arial Bold" charset="0"/>
        </a:defRPr>
      </a:lvl2pPr>
      <a:lvl3pPr algn="l" rtl="0" eaLnBrk="0" fontAlgn="base" hangingPunct="0">
        <a:spcBef>
          <a:spcPct val="0"/>
        </a:spcBef>
        <a:spcAft>
          <a:spcPct val="0"/>
        </a:spcAft>
        <a:defRPr sz="1500">
          <a:solidFill>
            <a:schemeClr val="tx2"/>
          </a:solidFill>
          <a:latin typeface="Arial Bold" charset="0"/>
        </a:defRPr>
      </a:lvl3pPr>
      <a:lvl4pPr algn="l" rtl="0" eaLnBrk="0" fontAlgn="base" hangingPunct="0">
        <a:spcBef>
          <a:spcPct val="0"/>
        </a:spcBef>
        <a:spcAft>
          <a:spcPct val="0"/>
        </a:spcAft>
        <a:defRPr sz="1500">
          <a:solidFill>
            <a:schemeClr val="tx2"/>
          </a:solidFill>
          <a:latin typeface="Arial Bold" charset="0"/>
        </a:defRPr>
      </a:lvl4pPr>
      <a:lvl5pPr algn="l" rtl="0" eaLnBrk="0" fontAlgn="base" hangingPunct="0">
        <a:spcBef>
          <a:spcPct val="0"/>
        </a:spcBef>
        <a:spcAft>
          <a:spcPct val="0"/>
        </a:spcAft>
        <a:defRPr sz="1500">
          <a:solidFill>
            <a:schemeClr val="tx2"/>
          </a:solidFill>
          <a:latin typeface="Arial Bold" charset="0"/>
        </a:defRPr>
      </a:lvl5pPr>
      <a:lvl6pPr marL="457200" algn="l" rtl="0" fontAlgn="base">
        <a:spcBef>
          <a:spcPct val="0"/>
        </a:spcBef>
        <a:spcAft>
          <a:spcPct val="0"/>
        </a:spcAft>
        <a:defRPr sz="1500">
          <a:solidFill>
            <a:schemeClr val="tx2"/>
          </a:solidFill>
          <a:latin typeface="Arial Bold" charset="0"/>
        </a:defRPr>
      </a:lvl6pPr>
      <a:lvl7pPr marL="914400" algn="l" rtl="0" fontAlgn="base">
        <a:spcBef>
          <a:spcPct val="0"/>
        </a:spcBef>
        <a:spcAft>
          <a:spcPct val="0"/>
        </a:spcAft>
        <a:defRPr sz="1500">
          <a:solidFill>
            <a:schemeClr val="tx2"/>
          </a:solidFill>
          <a:latin typeface="Arial Bold" charset="0"/>
        </a:defRPr>
      </a:lvl7pPr>
      <a:lvl8pPr marL="1371600" algn="l" rtl="0" fontAlgn="base">
        <a:spcBef>
          <a:spcPct val="0"/>
        </a:spcBef>
        <a:spcAft>
          <a:spcPct val="0"/>
        </a:spcAft>
        <a:defRPr sz="1500">
          <a:solidFill>
            <a:schemeClr val="tx2"/>
          </a:solidFill>
          <a:latin typeface="Arial Bold" charset="0"/>
        </a:defRPr>
      </a:lvl8pPr>
      <a:lvl9pPr marL="1828800" algn="l" rtl="0" fontAlgn="base">
        <a:spcBef>
          <a:spcPct val="0"/>
        </a:spcBef>
        <a:spcAft>
          <a:spcPct val="0"/>
        </a:spcAft>
        <a:defRPr sz="1500">
          <a:solidFill>
            <a:schemeClr val="tx2"/>
          </a:solidFill>
          <a:latin typeface="Arial Bold" charset="0"/>
        </a:defRPr>
      </a:lvl9pPr>
    </p:titleStyle>
    <p:bodyStyle>
      <a:lvl1pPr marL="342900" indent="-342900" algn="l" rtl="0" eaLnBrk="0" fontAlgn="base" hangingPunct="0">
        <a:spcBef>
          <a:spcPct val="20000"/>
        </a:spcBef>
        <a:spcAft>
          <a:spcPct val="0"/>
        </a:spcAft>
        <a:buChar char="•"/>
        <a:defRPr sz="2500">
          <a:solidFill>
            <a:srgbClr val="644635"/>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000">
          <a:solidFill>
            <a:srgbClr val="644635"/>
          </a:solidFill>
          <a:latin typeface="+mn-lt"/>
        </a:defRPr>
      </a:lvl3pPr>
      <a:lvl4pPr marL="1600200" indent="-228600" algn="l" rtl="0" eaLnBrk="0" fontAlgn="base" hangingPunct="0">
        <a:spcBef>
          <a:spcPct val="20000"/>
        </a:spcBef>
        <a:spcAft>
          <a:spcPct val="0"/>
        </a:spcAft>
        <a:buChar char="–"/>
        <a:defRPr sz="2000">
          <a:solidFill>
            <a:srgbClr val="644635"/>
          </a:solidFill>
          <a:latin typeface="Arial" charset="0"/>
        </a:defRPr>
      </a:lvl4pPr>
      <a:lvl5pPr marL="2057400" indent="-228600" algn="l" rtl="0" eaLnBrk="0" fontAlgn="base" hangingPunct="0">
        <a:spcBef>
          <a:spcPct val="20000"/>
        </a:spcBef>
        <a:spcAft>
          <a:spcPct val="0"/>
        </a:spcAft>
        <a:buChar char="»"/>
        <a:defRPr sz="1500">
          <a:solidFill>
            <a:schemeClr val="tx1"/>
          </a:solidFill>
          <a:latin typeface="Arial" charset="0"/>
        </a:defRPr>
      </a:lvl5pPr>
      <a:lvl6pPr marL="2514600" indent="-228600" algn="l" rtl="0" fontAlgn="base">
        <a:spcBef>
          <a:spcPct val="20000"/>
        </a:spcBef>
        <a:spcAft>
          <a:spcPct val="0"/>
        </a:spcAft>
        <a:buChar char="»"/>
        <a:defRPr sz="1500">
          <a:solidFill>
            <a:schemeClr val="tx1"/>
          </a:solidFill>
          <a:latin typeface="Arial" charset="0"/>
        </a:defRPr>
      </a:lvl6pPr>
      <a:lvl7pPr marL="2971800" indent="-228600" algn="l" rtl="0" fontAlgn="base">
        <a:spcBef>
          <a:spcPct val="20000"/>
        </a:spcBef>
        <a:spcAft>
          <a:spcPct val="0"/>
        </a:spcAft>
        <a:buChar char="»"/>
        <a:defRPr sz="1500">
          <a:solidFill>
            <a:schemeClr val="tx1"/>
          </a:solidFill>
          <a:latin typeface="Arial" charset="0"/>
        </a:defRPr>
      </a:lvl7pPr>
      <a:lvl8pPr marL="3429000" indent="-228600" algn="l" rtl="0" fontAlgn="base">
        <a:spcBef>
          <a:spcPct val="20000"/>
        </a:spcBef>
        <a:spcAft>
          <a:spcPct val="0"/>
        </a:spcAft>
        <a:buChar char="»"/>
        <a:defRPr sz="1500">
          <a:solidFill>
            <a:schemeClr val="tx1"/>
          </a:solidFill>
          <a:latin typeface="Arial" charset="0"/>
        </a:defRPr>
      </a:lvl8pPr>
      <a:lvl9pPr marL="3886200" indent="-228600" algn="l" rtl="0" fontAlgn="base">
        <a:spcBef>
          <a:spcPct val="20000"/>
        </a:spcBef>
        <a:spcAft>
          <a:spcPct val="0"/>
        </a:spcAft>
        <a:buChar char="»"/>
        <a:defRPr sz="15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chart" Target="../charts/chart16.xml"/><Relationship Id="rId3" Type="http://schemas.openxmlformats.org/officeDocument/2006/relationships/image" Target="../media/image15.png"/><Relationship Id="rId7" Type="http://schemas.openxmlformats.org/officeDocument/2006/relationships/image" Target="../media/image28.png"/><Relationship Id="rId12" Type="http://schemas.openxmlformats.org/officeDocument/2006/relationships/chart" Target="../charts/chart15.xml"/><Relationship Id="rId17"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chart" Target="../charts/chart19.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chart" Target="../charts/chart14.xml"/><Relationship Id="rId5" Type="http://schemas.openxmlformats.org/officeDocument/2006/relationships/image" Target="../media/image26.png"/><Relationship Id="rId15" Type="http://schemas.openxmlformats.org/officeDocument/2006/relationships/chart" Target="../charts/chart18.xml"/><Relationship Id="rId10" Type="http://schemas.openxmlformats.org/officeDocument/2006/relationships/chart" Target="../charts/chart13.xml"/><Relationship Id="rId4" Type="http://schemas.openxmlformats.org/officeDocument/2006/relationships/image" Target="../media/image25.png"/><Relationship Id="rId9" Type="http://schemas.openxmlformats.org/officeDocument/2006/relationships/chart" Target="../charts/chart12.xml"/><Relationship Id="rId14" Type="http://schemas.openxmlformats.org/officeDocument/2006/relationships/chart" Target="../charts/chart17.xml"/></Relationships>
</file>

<file path=ppt/slides/_rels/slide11.xml.rels><?xml version="1.0" encoding="UTF-8" standalone="yes"?>
<Relationships xmlns="http://schemas.openxmlformats.org/package/2006/relationships"><Relationship Id="rId8" Type="http://schemas.openxmlformats.org/officeDocument/2006/relationships/chart" Target="../charts/chart20.xml"/><Relationship Id="rId13" Type="http://schemas.openxmlformats.org/officeDocument/2006/relationships/chart" Target="../charts/chart25.xml"/><Relationship Id="rId3" Type="http://schemas.openxmlformats.org/officeDocument/2006/relationships/image" Target="../media/image16.png"/><Relationship Id="rId7" Type="http://schemas.openxmlformats.org/officeDocument/2006/relationships/image" Target="../media/image32.png"/><Relationship Id="rId12" Type="http://schemas.openxmlformats.org/officeDocument/2006/relationships/chart" Target="../charts/chart24.xml"/><Relationship Id="rId17" Type="http://schemas.openxmlformats.org/officeDocument/2006/relationships/image" Target="../media/image13.png"/><Relationship Id="rId2" Type="http://schemas.openxmlformats.org/officeDocument/2006/relationships/notesSlide" Target="../notesSlides/notesSlide6.xml"/><Relationship Id="rId16" Type="http://schemas.openxmlformats.org/officeDocument/2006/relationships/chart" Target="../charts/chart28.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chart" Target="../charts/chart23.xml"/><Relationship Id="rId5" Type="http://schemas.openxmlformats.org/officeDocument/2006/relationships/image" Target="../media/image30.png"/><Relationship Id="rId15" Type="http://schemas.openxmlformats.org/officeDocument/2006/relationships/chart" Target="../charts/chart27.xml"/><Relationship Id="rId10" Type="http://schemas.openxmlformats.org/officeDocument/2006/relationships/chart" Target="../charts/chart22.xml"/><Relationship Id="rId4" Type="http://schemas.openxmlformats.org/officeDocument/2006/relationships/image" Target="../media/image29.png"/><Relationship Id="rId9" Type="http://schemas.openxmlformats.org/officeDocument/2006/relationships/chart" Target="../charts/chart21.xml"/><Relationship Id="rId14" Type="http://schemas.openxmlformats.org/officeDocument/2006/relationships/chart" Target="../charts/chart26.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33.xml"/><Relationship Id="rId3" Type="http://schemas.openxmlformats.org/officeDocument/2006/relationships/image" Target="../media/image13.png"/><Relationship Id="rId7" Type="http://schemas.openxmlformats.org/officeDocument/2006/relationships/image" Target="../media/image35.png"/><Relationship Id="rId12" Type="http://schemas.openxmlformats.org/officeDocument/2006/relationships/chart" Target="../charts/chart32.xml"/><Relationship Id="rId17" Type="http://schemas.openxmlformats.org/officeDocument/2006/relationships/chart" Target="../charts/chart37.xml"/><Relationship Id="rId2" Type="http://schemas.openxmlformats.org/officeDocument/2006/relationships/notesSlide" Target="../notesSlides/notesSlide7.xml"/><Relationship Id="rId16" Type="http://schemas.openxmlformats.org/officeDocument/2006/relationships/chart" Target="../charts/chart36.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chart" Target="../charts/chart31.xml"/><Relationship Id="rId5" Type="http://schemas.openxmlformats.org/officeDocument/2006/relationships/image" Target="../media/image33.png"/><Relationship Id="rId15" Type="http://schemas.openxmlformats.org/officeDocument/2006/relationships/chart" Target="../charts/chart35.xml"/><Relationship Id="rId10" Type="http://schemas.openxmlformats.org/officeDocument/2006/relationships/chart" Target="../charts/chart30.xml"/><Relationship Id="rId4" Type="http://schemas.openxmlformats.org/officeDocument/2006/relationships/image" Target="../media/image17.png"/><Relationship Id="rId9" Type="http://schemas.openxmlformats.org/officeDocument/2006/relationships/chart" Target="../charts/chart29.xml"/><Relationship Id="rId14" Type="http://schemas.openxmlformats.org/officeDocument/2006/relationships/chart" Target="../charts/chart34.xml"/></Relationships>
</file>

<file path=ppt/slides/_rels/slide13.xml.rels><?xml version="1.0" encoding="UTF-8" standalone="yes"?>
<Relationships xmlns="http://schemas.openxmlformats.org/package/2006/relationships"><Relationship Id="rId8" Type="http://schemas.openxmlformats.org/officeDocument/2006/relationships/chart" Target="../charts/chart38.xml"/><Relationship Id="rId13" Type="http://schemas.openxmlformats.org/officeDocument/2006/relationships/chart" Target="../charts/chart43.xml"/><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chart" Target="../charts/chart42.xml"/><Relationship Id="rId17" Type="http://schemas.openxmlformats.org/officeDocument/2006/relationships/image" Target="../media/image13.png"/><Relationship Id="rId2" Type="http://schemas.openxmlformats.org/officeDocument/2006/relationships/notesSlide" Target="../notesSlides/notesSlide8.xml"/><Relationship Id="rId16" Type="http://schemas.openxmlformats.org/officeDocument/2006/relationships/chart" Target="../charts/chart46.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chart" Target="../charts/chart41.xml"/><Relationship Id="rId5" Type="http://schemas.openxmlformats.org/officeDocument/2006/relationships/image" Target="../media/image18.png"/><Relationship Id="rId15" Type="http://schemas.openxmlformats.org/officeDocument/2006/relationships/chart" Target="../charts/chart45.xml"/><Relationship Id="rId10" Type="http://schemas.openxmlformats.org/officeDocument/2006/relationships/chart" Target="../charts/chart40.xml"/><Relationship Id="rId4" Type="http://schemas.openxmlformats.org/officeDocument/2006/relationships/image" Target="../media/image37.png"/><Relationship Id="rId9" Type="http://schemas.openxmlformats.org/officeDocument/2006/relationships/chart" Target="../charts/chart39.xml"/><Relationship Id="rId14" Type="http://schemas.openxmlformats.org/officeDocument/2006/relationships/chart" Target="../charts/chart44.xml"/></Relationships>
</file>

<file path=ppt/slides/_rels/slide14.xml.rels><?xml version="1.0" encoding="UTF-8" standalone="yes"?>
<Relationships xmlns="http://schemas.openxmlformats.org/package/2006/relationships"><Relationship Id="rId8" Type="http://schemas.openxmlformats.org/officeDocument/2006/relationships/chart" Target="../charts/chart48.xml"/><Relationship Id="rId13" Type="http://schemas.openxmlformats.org/officeDocument/2006/relationships/chart" Target="../charts/chart53.xml"/><Relationship Id="rId3" Type="http://schemas.openxmlformats.org/officeDocument/2006/relationships/image" Target="../media/image40.png"/><Relationship Id="rId7" Type="http://schemas.openxmlformats.org/officeDocument/2006/relationships/chart" Target="../charts/chart47.xml"/><Relationship Id="rId12" Type="http://schemas.openxmlformats.org/officeDocument/2006/relationships/chart" Target="../charts/chart52.xml"/><Relationship Id="rId17" Type="http://schemas.openxmlformats.org/officeDocument/2006/relationships/image" Target="../media/image44.jpeg"/><Relationship Id="rId2" Type="http://schemas.openxmlformats.org/officeDocument/2006/relationships/notesSlide" Target="../notesSlides/notesSlide9.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chart" Target="../charts/chart51.xml"/><Relationship Id="rId5" Type="http://schemas.openxmlformats.org/officeDocument/2006/relationships/image" Target="../media/image42.png"/><Relationship Id="rId15" Type="http://schemas.openxmlformats.org/officeDocument/2006/relationships/chart" Target="../charts/chart55.xml"/><Relationship Id="rId10" Type="http://schemas.openxmlformats.org/officeDocument/2006/relationships/chart" Target="../charts/chart50.xml"/><Relationship Id="rId4" Type="http://schemas.openxmlformats.org/officeDocument/2006/relationships/image" Target="../media/image41.png"/><Relationship Id="rId9" Type="http://schemas.openxmlformats.org/officeDocument/2006/relationships/chart" Target="../charts/chart49.xml"/><Relationship Id="rId14" Type="http://schemas.openxmlformats.org/officeDocument/2006/relationships/chart" Target="../charts/chart5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hart" Target="../charts/chart6.xml"/><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chart" Target="../charts/chart5.xml"/><Relationship Id="rId17" Type="http://schemas.openxmlformats.org/officeDocument/2006/relationships/chart" Target="../charts/chart10.xml"/><Relationship Id="rId2" Type="http://schemas.openxmlformats.org/officeDocument/2006/relationships/notesSlide" Target="../notesSlides/notesSlide4.xml"/><Relationship Id="rId16" Type="http://schemas.openxmlformats.org/officeDocument/2006/relationships/chart" Target="../charts/chart9.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chart" Target="../charts/chart4.xml"/><Relationship Id="rId5" Type="http://schemas.openxmlformats.org/officeDocument/2006/relationships/image" Target="../media/image14.png"/><Relationship Id="rId15" Type="http://schemas.openxmlformats.org/officeDocument/2006/relationships/chart" Target="../charts/chart8.xml"/><Relationship Id="rId10" Type="http://schemas.openxmlformats.org/officeDocument/2006/relationships/chart" Target="../charts/chart3.xml"/><Relationship Id="rId4" Type="http://schemas.openxmlformats.org/officeDocument/2006/relationships/image" Target="../media/image21.png"/><Relationship Id="rId9" Type="http://schemas.openxmlformats.org/officeDocument/2006/relationships/chart" Target="../charts/chart2.xml"/><Relationship Id="rId1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ViaVoice7_livres.jpg"/>
          <p:cNvPicPr>
            <a:picLocks noChangeAspect="1"/>
          </p:cNvPicPr>
          <p:nvPr/>
        </p:nvPicPr>
        <p:blipFill>
          <a:blip r:embed="rId2" cstate="print"/>
          <a:srcRect/>
          <a:stretch>
            <a:fillRect/>
          </a:stretch>
        </p:blipFill>
        <p:spPr bwMode="auto">
          <a:xfrm>
            <a:off x="0" y="0"/>
            <a:ext cx="6858000" cy="9144000"/>
          </a:xfrm>
          <a:prstGeom prst="rect">
            <a:avLst/>
          </a:prstGeom>
          <a:noFill/>
          <a:ln w="9525">
            <a:noFill/>
            <a:miter lim="800000"/>
            <a:headEnd/>
            <a:tailEnd/>
          </a:ln>
        </p:spPr>
      </p:pic>
      <p:sp>
        <p:nvSpPr>
          <p:cNvPr id="14" name="Rectangle 1030"/>
          <p:cNvSpPr>
            <a:spLocks noChangeArrowheads="1"/>
          </p:cNvSpPr>
          <p:nvPr/>
        </p:nvSpPr>
        <p:spPr bwMode="auto">
          <a:xfrm>
            <a:off x="0" y="4942241"/>
            <a:ext cx="6884988" cy="1815882"/>
          </a:xfrm>
          <a:prstGeom prst="rect">
            <a:avLst/>
          </a:prstGeom>
          <a:noFill/>
          <a:ln w="9525">
            <a:noFill/>
            <a:miter lim="800000"/>
            <a:headEnd/>
            <a:tailEnd/>
          </a:ln>
        </p:spPr>
        <p:txBody>
          <a:bodyPr wrap="square">
            <a:spAutoFit/>
          </a:bodyPr>
          <a:lstStyle/>
          <a:p>
            <a:pPr algn="ctr">
              <a:spcBef>
                <a:spcPts val="20"/>
              </a:spcBef>
            </a:pPr>
            <a:r>
              <a:rPr lang="fr-FR" sz="1800" b="1" dirty="0" smtClean="0">
                <a:solidFill>
                  <a:schemeClr val="bg1"/>
                </a:solidFill>
                <a:latin typeface="Book Antiqua" pitchFamily="18" charset="0"/>
              </a:rPr>
              <a:t>BAROMÈTRE « PUBLICS-RÉPUTATION »™</a:t>
            </a:r>
          </a:p>
          <a:p>
            <a:pPr algn="ctr">
              <a:spcBef>
                <a:spcPts val="20"/>
              </a:spcBef>
            </a:pPr>
            <a:endParaRPr lang="fr-FR" sz="1000" b="1" dirty="0" smtClean="0">
              <a:solidFill>
                <a:schemeClr val="bg1"/>
              </a:solidFill>
              <a:latin typeface="Book Antiqua" pitchFamily="18" charset="0"/>
            </a:endParaRPr>
          </a:p>
          <a:p>
            <a:pPr algn="ctr">
              <a:spcBef>
                <a:spcPts val="20"/>
              </a:spcBef>
            </a:pPr>
            <a:r>
              <a:rPr lang="fr-FR" sz="1800" b="1" dirty="0" smtClean="0">
                <a:solidFill>
                  <a:schemeClr val="bg1"/>
                </a:solidFill>
                <a:latin typeface="Book Antiqua" pitchFamily="18" charset="0"/>
              </a:rPr>
              <a:t>VIAVOICE </a:t>
            </a:r>
            <a:r>
              <a:rPr lang="fr-FR" sz="1800" b="1" dirty="0">
                <a:solidFill>
                  <a:schemeClr val="bg1"/>
                </a:solidFill>
                <a:latin typeface="Book Antiqua" pitchFamily="18" charset="0"/>
              </a:rPr>
              <a:t>– </a:t>
            </a:r>
            <a:r>
              <a:rPr lang="fr-FR" sz="1800" b="1" dirty="0" smtClean="0">
                <a:solidFill>
                  <a:schemeClr val="bg1"/>
                </a:solidFill>
                <a:latin typeface="Book Antiqua" pitchFamily="18" charset="0"/>
              </a:rPr>
              <a:t>SYNTEC Conseil en relations publics – UDA</a:t>
            </a:r>
          </a:p>
          <a:p>
            <a:pPr algn="ctr">
              <a:spcBef>
                <a:spcPts val="20"/>
              </a:spcBef>
            </a:pPr>
            <a:endParaRPr lang="fr-FR" sz="1500" b="1" dirty="0">
              <a:solidFill>
                <a:schemeClr val="bg1"/>
              </a:solidFill>
              <a:latin typeface="Book Antiqua" pitchFamily="18" charset="0"/>
            </a:endParaRPr>
          </a:p>
          <a:p>
            <a:pPr algn="ctr">
              <a:spcBef>
                <a:spcPts val="20"/>
              </a:spcBef>
            </a:pPr>
            <a:r>
              <a:rPr lang="fr-FR" sz="1800" b="1" dirty="0" smtClean="0">
                <a:solidFill>
                  <a:schemeClr val="bg1"/>
                </a:solidFill>
                <a:latin typeface="Book Antiqua" pitchFamily="18" charset="0"/>
              </a:rPr>
              <a:t>En partenariat </a:t>
            </a:r>
            <a:r>
              <a:rPr lang="fr-FR" sz="1800" b="1" dirty="0">
                <a:solidFill>
                  <a:schemeClr val="bg1"/>
                </a:solidFill>
                <a:latin typeface="Book Antiqua" pitchFamily="18" charset="0"/>
              </a:rPr>
              <a:t>avec l’ADN, Culture RP et </a:t>
            </a:r>
            <a:r>
              <a:rPr lang="fr-FR" sz="1800" b="1" dirty="0" err="1" smtClean="0">
                <a:solidFill>
                  <a:schemeClr val="bg1"/>
                </a:solidFill>
                <a:latin typeface="Book Antiqua" pitchFamily="18" charset="0"/>
              </a:rPr>
              <a:t>FrenchWeb</a:t>
            </a:r>
            <a:endParaRPr lang="fr-FR" sz="1800" b="1" dirty="0" smtClean="0">
              <a:solidFill>
                <a:schemeClr val="bg1"/>
              </a:solidFill>
              <a:latin typeface="Book Antiqua" pitchFamily="18" charset="0"/>
            </a:endParaRPr>
          </a:p>
          <a:p>
            <a:pPr algn="ctr">
              <a:spcBef>
                <a:spcPts val="20"/>
              </a:spcBef>
            </a:pPr>
            <a:endParaRPr lang="fr-FR" sz="1500" b="1" dirty="0" smtClean="0">
              <a:solidFill>
                <a:schemeClr val="bg1"/>
              </a:solidFill>
              <a:latin typeface="Book Antiqua" pitchFamily="18" charset="0"/>
            </a:endParaRPr>
          </a:p>
          <a:p>
            <a:pPr algn="ctr">
              <a:spcBef>
                <a:spcPts val="20"/>
              </a:spcBef>
            </a:pPr>
            <a:r>
              <a:rPr lang="fr-FR" sz="1800" dirty="0" smtClean="0">
                <a:solidFill>
                  <a:schemeClr val="bg1"/>
                </a:solidFill>
                <a:latin typeface="Book Antiqua" pitchFamily="18" charset="0"/>
              </a:rPr>
              <a:t>Sixième édition. Mars 2017</a:t>
            </a:r>
          </a:p>
        </p:txBody>
      </p:sp>
      <p:pic>
        <p:nvPicPr>
          <p:cNvPr id="9" name="Picture 8" descr="http://www.repandre.com/IMG/arton19861.png"/>
          <p:cNvPicPr>
            <a:picLocks noChangeAspect="1" noChangeArrowheads="1"/>
          </p:cNvPicPr>
          <p:nvPr/>
        </p:nvPicPr>
        <p:blipFill>
          <a:blip r:embed="rId3" cstate="print"/>
          <a:srcRect/>
          <a:stretch>
            <a:fillRect/>
          </a:stretch>
        </p:blipFill>
        <p:spPr bwMode="auto">
          <a:xfrm>
            <a:off x="1122991" y="3491881"/>
            <a:ext cx="2053997" cy="1019965"/>
          </a:xfrm>
          <a:prstGeom prst="rect">
            <a:avLst/>
          </a:prstGeom>
          <a:noFill/>
          <a:ln w="9525">
            <a:noFill/>
            <a:miter lim="800000"/>
            <a:headEnd/>
            <a:tailEnd/>
          </a:ln>
        </p:spPr>
      </p:pic>
      <p:sp>
        <p:nvSpPr>
          <p:cNvPr id="12" name="Rectangle 1030"/>
          <p:cNvSpPr>
            <a:spLocks noChangeArrowheads="1"/>
          </p:cNvSpPr>
          <p:nvPr/>
        </p:nvSpPr>
        <p:spPr bwMode="auto">
          <a:xfrm>
            <a:off x="2996952" y="8225244"/>
            <a:ext cx="3528392" cy="523220"/>
          </a:xfrm>
          <a:prstGeom prst="rect">
            <a:avLst/>
          </a:prstGeom>
          <a:noFill/>
          <a:ln w="9525">
            <a:noFill/>
            <a:miter lim="800000"/>
            <a:headEnd/>
            <a:tailEnd/>
          </a:ln>
        </p:spPr>
        <p:txBody>
          <a:bodyPr wrap="square">
            <a:spAutoFit/>
          </a:bodyPr>
          <a:lstStyle/>
          <a:p>
            <a:pPr algn="ctr">
              <a:buClr>
                <a:srgbClr val="FFFFFF"/>
              </a:buClr>
              <a:buFont typeface="35 Helvetica Thi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b="1" dirty="0" err="1">
                <a:solidFill>
                  <a:schemeClr val="bg1">
                    <a:lumMod val="85000"/>
                  </a:schemeClr>
                </a:solidFill>
                <a:latin typeface="Book Antiqua" pitchFamily="18" charset="0"/>
              </a:rPr>
              <a:t>Viavoice</a:t>
            </a:r>
            <a:r>
              <a:rPr lang="fr-FR" sz="1200" b="1" dirty="0">
                <a:solidFill>
                  <a:schemeClr val="bg1">
                    <a:lumMod val="85000"/>
                  </a:schemeClr>
                </a:solidFill>
                <a:latin typeface="Book Antiqua" pitchFamily="18" charset="0"/>
              </a:rPr>
              <a:t> Paris. </a:t>
            </a:r>
            <a:r>
              <a:rPr lang="fr-FR" sz="1200" dirty="0">
                <a:solidFill>
                  <a:schemeClr val="bg1">
                    <a:lumMod val="85000"/>
                  </a:schemeClr>
                </a:solidFill>
                <a:latin typeface="Book Antiqua" pitchFamily="18" charset="0"/>
                <a:cs typeface="Times New Roman"/>
              </a:rPr>
              <a:t>É</a:t>
            </a:r>
            <a:r>
              <a:rPr lang="fr-FR" sz="1200" dirty="0">
                <a:solidFill>
                  <a:schemeClr val="bg1">
                    <a:lumMod val="85000"/>
                  </a:schemeClr>
                </a:solidFill>
                <a:latin typeface="Book Antiqua" pitchFamily="18" charset="0"/>
              </a:rPr>
              <a:t>tudes </a:t>
            </a:r>
            <a:r>
              <a:rPr lang="fr-FR" sz="1200" dirty="0" smtClean="0">
                <a:solidFill>
                  <a:schemeClr val="bg1">
                    <a:lumMod val="85000"/>
                  </a:schemeClr>
                </a:solidFill>
                <a:latin typeface="Book Antiqua" pitchFamily="18" charset="0"/>
              </a:rPr>
              <a:t>conseil stratégie</a:t>
            </a:r>
            <a:endParaRPr lang="fr-FR" sz="1200" dirty="0">
              <a:solidFill>
                <a:schemeClr val="bg1">
                  <a:lumMod val="85000"/>
                </a:schemeClr>
              </a:solidFill>
              <a:latin typeface="Book Antiqua" pitchFamily="18" charset="0"/>
            </a:endParaRPr>
          </a:p>
          <a:p>
            <a:pPr algn="ctr">
              <a:buClr>
                <a:srgbClr val="FFFFFF"/>
              </a:buClr>
              <a:buFont typeface="35 Helvetica Thi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800" dirty="0">
                <a:solidFill>
                  <a:schemeClr val="bg1">
                    <a:lumMod val="85000"/>
                  </a:schemeClr>
                </a:solidFill>
                <a:latin typeface="Book Antiqua" pitchFamily="18" charset="0"/>
              </a:rPr>
              <a:t>9 rue Huysmans, 75 006 Paris. + 33 (0)1 40 54 13 90</a:t>
            </a:r>
          </a:p>
          <a:p>
            <a:pPr algn="ctr">
              <a:buClr>
                <a:srgbClr val="FFFFFF"/>
              </a:buClr>
              <a:buFont typeface="35 Helvetica Thi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800" dirty="0" smtClean="0">
                <a:solidFill>
                  <a:schemeClr val="bg1">
                    <a:lumMod val="85000"/>
                  </a:schemeClr>
                </a:solidFill>
                <a:latin typeface="Book Antiqua" pitchFamily="18" charset="0"/>
              </a:rPr>
              <a:t>www.institut-viavoice.com</a:t>
            </a:r>
            <a:endParaRPr lang="fr-FR" sz="800" dirty="0">
              <a:solidFill>
                <a:schemeClr val="bg1">
                  <a:lumMod val="85000"/>
                </a:schemeClr>
              </a:solidFill>
              <a:latin typeface="Book Antiqua" pitchFamily="18" charset="0"/>
            </a:endParaRPr>
          </a:p>
        </p:txBody>
      </p:sp>
      <p:pic>
        <p:nvPicPr>
          <p:cNvPr id="13" name="Image 9" descr="logoViavoice.wmf"/>
          <p:cNvPicPr>
            <a:picLocks noChangeAspect="1"/>
          </p:cNvPicPr>
          <p:nvPr/>
        </p:nvPicPr>
        <p:blipFill>
          <a:blip r:embed="rId4" cstate="print"/>
          <a:srcRect l="21960" r="53098" b="28326"/>
          <a:stretch>
            <a:fillRect/>
          </a:stretch>
        </p:blipFill>
        <p:spPr bwMode="auto">
          <a:xfrm>
            <a:off x="909663" y="8240792"/>
            <a:ext cx="719137" cy="492125"/>
          </a:xfrm>
          <a:prstGeom prst="rect">
            <a:avLst/>
          </a:prstGeom>
          <a:noFill/>
          <a:ln w="9525">
            <a:noFill/>
            <a:miter lim="800000"/>
            <a:headEnd/>
            <a:tailEnd/>
          </a:ln>
        </p:spPr>
      </p:pic>
      <p:pic>
        <p:nvPicPr>
          <p:cNvPr id="15" name="Image 14" descr="logoViavoice.wmf"/>
          <p:cNvPicPr>
            <a:picLocks noChangeAspect="1"/>
          </p:cNvPicPr>
          <p:nvPr/>
        </p:nvPicPr>
        <p:blipFill>
          <a:blip r:embed="rId5" cstate="print"/>
          <a:srcRect b="26640"/>
          <a:stretch>
            <a:fillRect/>
          </a:stretch>
        </p:blipFill>
        <p:spPr bwMode="auto">
          <a:xfrm>
            <a:off x="334769" y="611560"/>
            <a:ext cx="3236750" cy="565837"/>
          </a:xfrm>
          <a:prstGeom prst="rect">
            <a:avLst/>
          </a:prstGeom>
          <a:noFill/>
          <a:ln w="9525">
            <a:noFill/>
            <a:miter lim="800000"/>
            <a:headEnd/>
            <a:tailEnd/>
          </a:ln>
        </p:spPr>
      </p:pic>
      <p:sp>
        <p:nvSpPr>
          <p:cNvPr id="17" name="ZoneTexte 13"/>
          <p:cNvSpPr txBox="1">
            <a:spLocks noChangeArrowheads="1"/>
          </p:cNvSpPr>
          <p:nvPr/>
        </p:nvSpPr>
        <p:spPr bwMode="auto">
          <a:xfrm>
            <a:off x="188640" y="1115616"/>
            <a:ext cx="3529009" cy="246221"/>
          </a:xfrm>
          <a:prstGeom prst="rect">
            <a:avLst/>
          </a:prstGeom>
          <a:noFill/>
          <a:ln w="9525">
            <a:noFill/>
            <a:miter lim="800000"/>
            <a:headEnd/>
            <a:tailEnd/>
          </a:ln>
        </p:spPr>
        <p:txBody>
          <a:bodyPr wrap="square">
            <a:spAutoFit/>
          </a:bodyPr>
          <a:lstStyle/>
          <a:p>
            <a:pPr algn="ctr"/>
            <a:r>
              <a:rPr lang="fr-FR" sz="950" b="1" dirty="0" smtClean="0">
                <a:solidFill>
                  <a:schemeClr val="bg1">
                    <a:lumMod val="95000"/>
                  </a:schemeClr>
                </a:solidFill>
                <a:latin typeface="Book Antiqua" pitchFamily="18" charset="0"/>
              </a:rPr>
              <a:t>MIEUX COMPRENDRE POUR INVENTER DEMAIN</a:t>
            </a:r>
            <a:endParaRPr lang="fr-FR" sz="950" b="1" dirty="0">
              <a:solidFill>
                <a:schemeClr val="bg1">
                  <a:lumMod val="95000"/>
                </a:schemeClr>
              </a:solidFill>
              <a:latin typeface="Book Antiqua" pitchFamily="18" charset="0"/>
            </a:endParaRPr>
          </a:p>
        </p:txBody>
      </p:sp>
      <p:pic>
        <p:nvPicPr>
          <p:cNvPr id="2" name="Image 1"/>
          <p:cNvPicPr>
            <a:picLocks noChangeAspect="1"/>
          </p:cNvPicPr>
          <p:nvPr/>
        </p:nvPicPr>
        <p:blipFill>
          <a:blip r:embed="rId6"/>
          <a:stretch>
            <a:fillRect/>
          </a:stretch>
        </p:blipFill>
        <p:spPr>
          <a:xfrm>
            <a:off x="3564412" y="3491880"/>
            <a:ext cx="2266589" cy="1019965"/>
          </a:xfrm>
          <a:prstGeom prst="rect">
            <a:avLst/>
          </a:prstGeom>
        </p:spPr>
      </p:pic>
      <p:pic>
        <p:nvPicPr>
          <p:cNvPr id="5" name="Image 4"/>
          <p:cNvPicPr>
            <a:picLocks noChangeAspect="1"/>
          </p:cNvPicPr>
          <p:nvPr/>
        </p:nvPicPr>
        <p:blipFill>
          <a:blip r:embed="rId7"/>
          <a:stretch>
            <a:fillRect/>
          </a:stretch>
        </p:blipFill>
        <p:spPr>
          <a:xfrm>
            <a:off x="3694115" y="7167433"/>
            <a:ext cx="2857500" cy="561975"/>
          </a:xfrm>
          <a:prstGeom prst="rect">
            <a:avLst/>
          </a:prstGeom>
        </p:spPr>
      </p:pic>
      <p:pic>
        <p:nvPicPr>
          <p:cNvPr id="10" name="Image 9"/>
          <p:cNvPicPr>
            <a:picLocks noChangeAspect="1"/>
          </p:cNvPicPr>
          <p:nvPr/>
        </p:nvPicPr>
        <p:blipFill rotWithShape="1">
          <a:blip r:embed="rId8"/>
          <a:srcRect l="42524" t="12649" r="43301" b="77206"/>
          <a:stretch/>
        </p:blipFill>
        <p:spPr>
          <a:xfrm>
            <a:off x="404664" y="7116151"/>
            <a:ext cx="1650693" cy="664539"/>
          </a:xfrm>
          <a:prstGeom prst="rect">
            <a:avLst/>
          </a:prstGeom>
        </p:spPr>
      </p:pic>
      <p:pic>
        <p:nvPicPr>
          <p:cNvPr id="11" name="Image 10"/>
          <p:cNvPicPr>
            <a:picLocks noChangeAspect="1"/>
          </p:cNvPicPr>
          <p:nvPr/>
        </p:nvPicPr>
        <p:blipFill>
          <a:blip r:embed="rId9"/>
          <a:stretch>
            <a:fillRect/>
          </a:stretch>
        </p:blipFill>
        <p:spPr>
          <a:xfrm>
            <a:off x="2420888" y="7029352"/>
            <a:ext cx="916102" cy="8381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27584"/>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Grande consommation</a:t>
            </a:r>
            <a:endParaRPr lang="fr-FR" sz="1600" b="1" dirty="0">
              <a:solidFill>
                <a:schemeClr val="tx1">
                  <a:lumMod val="75000"/>
                  <a:lumOff val="25000"/>
                </a:schemeClr>
              </a:solidFill>
              <a:latin typeface="Book Antiqua" pitchFamily="18" charset="0"/>
              <a:cs typeface="Helvetica" pitchFamily="34" charset="0"/>
            </a:endParaRPr>
          </a:p>
        </p:txBody>
      </p:sp>
      <p:pic>
        <p:nvPicPr>
          <p:cNvPr id="25" name="Image 24"/>
          <p:cNvPicPr>
            <a:picLocks noChangeAspect="1"/>
          </p:cNvPicPr>
          <p:nvPr/>
        </p:nvPicPr>
        <p:blipFill>
          <a:blip r:embed="rId3" cstate="print"/>
          <a:stretch>
            <a:fillRect/>
          </a:stretch>
        </p:blipFill>
        <p:spPr>
          <a:xfrm>
            <a:off x="1916832" y="1264700"/>
            <a:ext cx="576064" cy="706987"/>
          </a:xfrm>
          <a:prstGeom prst="rect">
            <a:avLst/>
          </a:prstGeom>
        </p:spPr>
      </p:pic>
      <p:pic>
        <p:nvPicPr>
          <p:cNvPr id="4098" name="Picture 2" descr="logo de Nespresso 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38" y="1350337"/>
            <a:ext cx="1056966" cy="6293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go de Starbucks Corpo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731" y="1309635"/>
            <a:ext cx="640277" cy="6445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ésultat de recherche d'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6873" y="1453760"/>
            <a:ext cx="1288311" cy="34779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7"/>
          <a:stretch>
            <a:fillRect/>
          </a:stretch>
        </p:blipFill>
        <p:spPr>
          <a:xfrm>
            <a:off x="5301208" y="1432889"/>
            <a:ext cx="1184171" cy="538798"/>
          </a:xfrm>
          <a:prstGeom prst="rect">
            <a:avLst/>
          </a:prstGeom>
        </p:spPr>
      </p:pic>
      <p:sp>
        <p:nvSpPr>
          <p:cNvPr id="82" name="Rectangle 81"/>
          <p:cNvSpPr/>
          <p:nvPr/>
        </p:nvSpPr>
        <p:spPr bwMode="auto">
          <a:xfrm>
            <a:off x="223599" y="2195736"/>
            <a:ext cx="3145046" cy="1800200"/>
          </a:xfrm>
          <a:prstGeom prst="rect">
            <a:avLst/>
          </a:prstGeom>
          <a:noFill/>
          <a:ln w="6350" cap="flat" cmpd="sng" algn="ctr">
            <a:solidFill>
              <a:srgbClr val="0055A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83" name="Rectangle 82"/>
          <p:cNvSpPr/>
          <p:nvPr/>
        </p:nvSpPr>
        <p:spPr bwMode="auto">
          <a:xfrm>
            <a:off x="3512661" y="2195736"/>
            <a:ext cx="3130969" cy="1800200"/>
          </a:xfrm>
          <a:prstGeom prst="rect">
            <a:avLst/>
          </a:prstGeom>
          <a:noFill/>
          <a:ln w="6350" cap="flat" cmpd="sng" algn="ctr">
            <a:solidFill>
              <a:srgbClr val="0055A5"/>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84" name="ZoneTexte 83"/>
          <p:cNvSpPr txBox="1"/>
          <p:nvPr/>
        </p:nvSpPr>
        <p:spPr>
          <a:xfrm>
            <a:off x="470179" y="2267744"/>
            <a:ext cx="2736304" cy="307777"/>
          </a:xfrm>
          <a:prstGeom prst="rect">
            <a:avLst/>
          </a:prstGeom>
          <a:noFill/>
        </p:spPr>
        <p:txBody>
          <a:bodyPr wrap="square" rtlCol="0">
            <a:spAutoFit/>
          </a:bodyPr>
          <a:lstStyle/>
          <a:p>
            <a:pPr algn="ctr"/>
            <a:r>
              <a:rPr lang="fr-FR" sz="1400" b="1" dirty="0" smtClean="0">
                <a:solidFill>
                  <a:schemeClr val="tx1">
                    <a:lumMod val="85000"/>
                    <a:lumOff val="15000"/>
                  </a:schemeClr>
                </a:solidFill>
                <a:latin typeface="Book Antiqua" panose="02040602050305030304" pitchFamily="18" charset="0"/>
              </a:rPr>
              <a:t>Palmarès général</a:t>
            </a:r>
          </a:p>
        </p:txBody>
      </p:sp>
      <p:sp>
        <p:nvSpPr>
          <p:cNvPr id="86" name="ZoneTexte 85"/>
          <p:cNvSpPr txBox="1"/>
          <p:nvPr/>
        </p:nvSpPr>
        <p:spPr>
          <a:xfrm>
            <a:off x="3524314" y="2229244"/>
            <a:ext cx="3119316" cy="1555605"/>
          </a:xfrm>
          <a:prstGeom prst="rect">
            <a:avLst/>
          </a:prstGeom>
          <a:noFill/>
        </p:spPr>
        <p:txBody>
          <a:bodyPr wrap="square" tIns="108000" rtlCol="0">
            <a:spAutoFit/>
          </a:bodyPr>
          <a:lstStyle/>
          <a:p>
            <a:pPr algn="ctr"/>
            <a:r>
              <a:rPr lang="fr-FR" sz="1400" b="1" dirty="0" smtClean="0">
                <a:solidFill>
                  <a:schemeClr val="tx1">
                    <a:lumMod val="85000"/>
                    <a:lumOff val="15000"/>
                  </a:schemeClr>
                </a:solidFill>
                <a:latin typeface="Book Antiqua" panose="02040602050305030304" pitchFamily="18" charset="0"/>
              </a:rPr>
              <a:t>Réputation moyenne</a:t>
            </a:r>
          </a:p>
          <a:p>
            <a:pPr algn="ctr"/>
            <a:r>
              <a:rPr lang="fr-FR" sz="1400" b="1" dirty="0" smtClean="0">
                <a:solidFill>
                  <a:schemeClr val="tx1">
                    <a:lumMod val="85000"/>
                    <a:lumOff val="15000"/>
                  </a:schemeClr>
                </a:solidFill>
                <a:latin typeface="Book Antiqua" panose="02040602050305030304" pitchFamily="18" charset="0"/>
              </a:rPr>
              <a:t>du secteur</a:t>
            </a:r>
            <a:endParaRPr lang="fr-FR" sz="1200" dirty="0" smtClean="0">
              <a:solidFill>
                <a:schemeClr val="tx1">
                  <a:lumMod val="85000"/>
                  <a:lumOff val="15000"/>
                </a:schemeClr>
              </a:solidFill>
              <a:latin typeface="Book Antiqua" panose="02040602050305030304" pitchFamily="18" charset="0"/>
            </a:endParaRPr>
          </a:p>
          <a:p>
            <a:pPr algn="ctr"/>
            <a:endParaRPr lang="fr-FR" sz="500" dirty="0" smtClean="0">
              <a:latin typeface="Book Antiqua" panose="02040602050305030304" pitchFamily="18" charset="0"/>
            </a:endParaRPr>
          </a:p>
          <a:p>
            <a:pPr lvl="0" algn="ctr">
              <a:spcBef>
                <a:spcPts val="600"/>
              </a:spcBef>
            </a:pPr>
            <a:r>
              <a:rPr lang="fr-FR" b="1" dirty="0" smtClean="0">
                <a:solidFill>
                  <a:srgbClr val="0055A5"/>
                </a:solidFill>
                <a:latin typeface="Book Antiqua" panose="02040602050305030304" pitchFamily="18" charset="0"/>
              </a:rPr>
              <a:t>73 % </a:t>
            </a:r>
            <a:r>
              <a:rPr lang="fr-FR" sz="1400" dirty="0" smtClean="0">
                <a:solidFill>
                  <a:srgbClr val="0055A5"/>
                </a:solidFill>
                <a:latin typeface="Book Antiqua" panose="02040602050305030304" pitchFamily="18" charset="0"/>
              </a:rPr>
              <a:t>d’opinions positives</a:t>
            </a:r>
            <a:endParaRPr lang="fr-FR" dirty="0" smtClean="0">
              <a:solidFill>
                <a:srgbClr val="0055A5"/>
              </a:solidFill>
              <a:latin typeface="Book Antiqua" panose="02040602050305030304" pitchFamily="18" charset="0"/>
            </a:endParaRPr>
          </a:p>
          <a:p>
            <a:pPr lvl="0" algn="ctr"/>
            <a:endParaRPr lang="fr-FR" sz="1300" b="1" dirty="0">
              <a:solidFill>
                <a:srgbClr val="C00000"/>
              </a:solidFill>
              <a:latin typeface="Book Antiqua" panose="02040602050305030304" pitchFamily="18" charset="0"/>
            </a:endParaRPr>
          </a:p>
          <a:p>
            <a:pPr lvl="0" algn="ctr"/>
            <a:r>
              <a:rPr lang="fr-FR" sz="1200" dirty="0" smtClean="0">
                <a:solidFill>
                  <a:schemeClr val="tx1">
                    <a:lumMod val="75000"/>
                    <a:lumOff val="25000"/>
                  </a:schemeClr>
                </a:solidFill>
                <a:latin typeface="Book Antiqua" panose="02040602050305030304" pitchFamily="18" charset="0"/>
              </a:rPr>
              <a:t>Moyenne 30 entreprises : </a:t>
            </a:r>
            <a:r>
              <a:rPr lang="fr-FR" sz="1600" b="1" dirty="0" smtClean="0">
                <a:solidFill>
                  <a:srgbClr val="0055A5"/>
                </a:solidFill>
                <a:latin typeface="Book Antiqua" panose="02040602050305030304" pitchFamily="18" charset="0"/>
              </a:rPr>
              <a:t>69 %</a:t>
            </a:r>
            <a:endParaRPr lang="fr-FR" sz="1800" b="1" dirty="0">
              <a:solidFill>
                <a:srgbClr val="0055A5"/>
              </a:solidFill>
              <a:latin typeface="Book Antiqua" panose="02040602050305030304" pitchFamily="18" charset="0"/>
            </a:endParaRPr>
          </a:p>
        </p:txBody>
      </p:sp>
      <p:graphicFrame>
        <p:nvGraphicFramePr>
          <p:cNvPr id="37" name="Graphique 36"/>
          <p:cNvGraphicFramePr/>
          <p:nvPr>
            <p:extLst>
              <p:ext uri="{D42A27DB-BD31-4B8C-83A1-F6EECF244321}">
                <p14:modId xmlns:p14="http://schemas.microsoft.com/office/powerpoint/2010/main" val="168329757"/>
              </p:ext>
            </p:extLst>
          </p:nvPr>
        </p:nvGraphicFramePr>
        <p:xfrm>
          <a:off x="240237" y="2598039"/>
          <a:ext cx="3128408" cy="1366075"/>
        </p:xfrm>
        <a:graphic>
          <a:graphicData uri="http://schemas.openxmlformats.org/drawingml/2006/chart">
            <c:chart xmlns:c="http://schemas.openxmlformats.org/drawingml/2006/chart" xmlns:r="http://schemas.openxmlformats.org/officeDocument/2006/relationships" r:id="rId8"/>
          </a:graphicData>
        </a:graphic>
      </p:graphicFrame>
      <p:sp>
        <p:nvSpPr>
          <p:cNvPr id="38" name="ZoneTexte 37"/>
          <p:cNvSpPr txBox="1"/>
          <p:nvPr/>
        </p:nvSpPr>
        <p:spPr>
          <a:xfrm>
            <a:off x="188145"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Confiance</a:t>
            </a:r>
          </a:p>
        </p:txBody>
      </p:sp>
      <p:sp>
        <p:nvSpPr>
          <p:cNvPr id="39" name="Rectangle 38"/>
          <p:cNvSpPr/>
          <p:nvPr/>
        </p:nvSpPr>
        <p:spPr bwMode="auto">
          <a:xfrm>
            <a:off x="188145"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40" name="Graphique 39"/>
          <p:cNvGraphicFramePr/>
          <p:nvPr>
            <p:extLst>
              <p:ext uri="{D42A27DB-BD31-4B8C-83A1-F6EECF244321}">
                <p14:modId xmlns:p14="http://schemas.microsoft.com/office/powerpoint/2010/main" val="408002823"/>
              </p:ext>
            </p:extLst>
          </p:nvPr>
        </p:nvGraphicFramePr>
        <p:xfrm>
          <a:off x="155437" y="4486248"/>
          <a:ext cx="2168666" cy="1194816"/>
        </p:xfrm>
        <a:graphic>
          <a:graphicData uri="http://schemas.openxmlformats.org/drawingml/2006/chart">
            <c:chart xmlns:c="http://schemas.openxmlformats.org/drawingml/2006/chart" xmlns:r="http://schemas.openxmlformats.org/officeDocument/2006/relationships" r:id="rId9"/>
          </a:graphicData>
        </a:graphic>
      </p:graphicFrame>
      <p:sp>
        <p:nvSpPr>
          <p:cNvPr id="41" name="ZoneTexte 40"/>
          <p:cNvSpPr txBox="1"/>
          <p:nvPr/>
        </p:nvSpPr>
        <p:spPr>
          <a:xfrm>
            <a:off x="2407694" y="4186372"/>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Qualité</a:t>
            </a:r>
          </a:p>
        </p:txBody>
      </p:sp>
      <p:sp>
        <p:nvSpPr>
          <p:cNvPr id="42" name="Rectangle 41"/>
          <p:cNvSpPr/>
          <p:nvPr/>
        </p:nvSpPr>
        <p:spPr bwMode="auto">
          <a:xfrm>
            <a:off x="2407694" y="4186372"/>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3" name="ZoneTexte 42"/>
          <p:cNvSpPr txBox="1"/>
          <p:nvPr/>
        </p:nvSpPr>
        <p:spPr>
          <a:xfrm>
            <a:off x="4627243"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Proximité</a:t>
            </a:r>
          </a:p>
        </p:txBody>
      </p:sp>
      <p:sp>
        <p:nvSpPr>
          <p:cNvPr id="44" name="Rectangle 43"/>
          <p:cNvSpPr/>
          <p:nvPr/>
        </p:nvSpPr>
        <p:spPr bwMode="auto">
          <a:xfrm>
            <a:off x="4627243"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5" name="ZoneTexte 44"/>
          <p:cNvSpPr txBox="1"/>
          <p:nvPr/>
        </p:nvSpPr>
        <p:spPr>
          <a:xfrm>
            <a:off x="188145"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Social</a:t>
            </a:r>
          </a:p>
        </p:txBody>
      </p:sp>
      <p:sp>
        <p:nvSpPr>
          <p:cNvPr id="46" name="Rectangle 45"/>
          <p:cNvSpPr/>
          <p:nvPr/>
        </p:nvSpPr>
        <p:spPr bwMode="auto">
          <a:xfrm>
            <a:off x="188145"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7" name="ZoneTexte 46"/>
          <p:cNvSpPr txBox="1"/>
          <p:nvPr/>
        </p:nvSpPr>
        <p:spPr>
          <a:xfrm>
            <a:off x="2407694" y="5819757"/>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Environnemental</a:t>
            </a:r>
          </a:p>
        </p:txBody>
      </p:sp>
      <p:sp>
        <p:nvSpPr>
          <p:cNvPr id="48" name="Rectangle 47"/>
          <p:cNvSpPr/>
          <p:nvPr/>
        </p:nvSpPr>
        <p:spPr bwMode="auto">
          <a:xfrm>
            <a:off x="2407694" y="5819757"/>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9" name="ZoneTexte 48"/>
          <p:cNvSpPr txBox="1"/>
          <p:nvPr/>
        </p:nvSpPr>
        <p:spPr>
          <a:xfrm>
            <a:off x="4627243"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Sociétal</a:t>
            </a:r>
          </a:p>
        </p:txBody>
      </p:sp>
      <p:sp>
        <p:nvSpPr>
          <p:cNvPr id="50" name="Rectangle 49"/>
          <p:cNvSpPr/>
          <p:nvPr/>
        </p:nvSpPr>
        <p:spPr bwMode="auto">
          <a:xfrm>
            <a:off x="4627243"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1" name="ZoneTexte 50"/>
          <p:cNvSpPr txBox="1"/>
          <p:nvPr/>
        </p:nvSpPr>
        <p:spPr>
          <a:xfrm>
            <a:off x="1363579" y="7448588"/>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Vision d’avenir</a:t>
            </a:r>
          </a:p>
        </p:txBody>
      </p:sp>
      <p:sp>
        <p:nvSpPr>
          <p:cNvPr id="52" name="Rectangle 51"/>
          <p:cNvSpPr/>
          <p:nvPr/>
        </p:nvSpPr>
        <p:spPr bwMode="auto">
          <a:xfrm>
            <a:off x="1363579" y="7448588"/>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3" name="ZoneTexte 52"/>
          <p:cNvSpPr txBox="1"/>
          <p:nvPr/>
        </p:nvSpPr>
        <p:spPr>
          <a:xfrm>
            <a:off x="3583128" y="745232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Innovation</a:t>
            </a:r>
          </a:p>
        </p:txBody>
      </p:sp>
      <p:sp>
        <p:nvSpPr>
          <p:cNvPr id="54" name="Rectangle 53"/>
          <p:cNvSpPr/>
          <p:nvPr/>
        </p:nvSpPr>
        <p:spPr bwMode="auto">
          <a:xfrm>
            <a:off x="3583128" y="745232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55" name="Graphique 54"/>
          <p:cNvGraphicFramePr/>
          <p:nvPr>
            <p:extLst>
              <p:ext uri="{D42A27DB-BD31-4B8C-83A1-F6EECF244321}">
                <p14:modId xmlns:p14="http://schemas.microsoft.com/office/powerpoint/2010/main" val="2280265425"/>
              </p:ext>
            </p:extLst>
          </p:nvPr>
        </p:nvGraphicFramePr>
        <p:xfrm>
          <a:off x="2347057" y="4499992"/>
          <a:ext cx="2144135" cy="119481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6" name="Graphique 55"/>
          <p:cNvGraphicFramePr/>
          <p:nvPr>
            <p:extLst>
              <p:ext uri="{D42A27DB-BD31-4B8C-83A1-F6EECF244321}">
                <p14:modId xmlns:p14="http://schemas.microsoft.com/office/powerpoint/2010/main" val="2882910181"/>
              </p:ext>
            </p:extLst>
          </p:nvPr>
        </p:nvGraphicFramePr>
        <p:xfrm>
          <a:off x="4622136" y="4508948"/>
          <a:ext cx="2224280" cy="118294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7" name="Graphique 56"/>
          <p:cNvGraphicFramePr/>
          <p:nvPr>
            <p:extLst>
              <p:ext uri="{D42A27DB-BD31-4B8C-83A1-F6EECF244321}">
                <p14:modId xmlns:p14="http://schemas.microsoft.com/office/powerpoint/2010/main" val="2999453672"/>
              </p:ext>
            </p:extLst>
          </p:nvPr>
        </p:nvGraphicFramePr>
        <p:xfrm>
          <a:off x="197899" y="6118374"/>
          <a:ext cx="2078476" cy="119190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8" name="Graphique 57"/>
          <p:cNvGraphicFramePr/>
          <p:nvPr>
            <p:extLst>
              <p:ext uri="{D42A27DB-BD31-4B8C-83A1-F6EECF244321}">
                <p14:modId xmlns:p14="http://schemas.microsoft.com/office/powerpoint/2010/main" val="3151376296"/>
              </p:ext>
            </p:extLst>
          </p:nvPr>
        </p:nvGraphicFramePr>
        <p:xfrm>
          <a:off x="2389762" y="6118374"/>
          <a:ext cx="2078476" cy="119190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9" name="Graphique 58"/>
          <p:cNvGraphicFramePr/>
          <p:nvPr>
            <p:extLst>
              <p:ext uri="{D42A27DB-BD31-4B8C-83A1-F6EECF244321}">
                <p14:modId xmlns:p14="http://schemas.microsoft.com/office/powerpoint/2010/main" val="1363892599"/>
              </p:ext>
            </p:extLst>
          </p:nvPr>
        </p:nvGraphicFramePr>
        <p:xfrm>
          <a:off x="4631569" y="6111377"/>
          <a:ext cx="2163644" cy="119190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0" name="Graphique 59"/>
          <p:cNvGraphicFramePr/>
          <p:nvPr>
            <p:extLst>
              <p:ext uri="{D42A27DB-BD31-4B8C-83A1-F6EECF244321}">
                <p14:modId xmlns:p14="http://schemas.microsoft.com/office/powerpoint/2010/main" val="3971693261"/>
              </p:ext>
            </p:extLst>
          </p:nvPr>
        </p:nvGraphicFramePr>
        <p:xfrm>
          <a:off x="1356579" y="7781452"/>
          <a:ext cx="2272633" cy="11919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1" name="Graphique 60"/>
          <p:cNvGraphicFramePr/>
          <p:nvPr>
            <p:extLst>
              <p:ext uri="{D42A27DB-BD31-4B8C-83A1-F6EECF244321}">
                <p14:modId xmlns:p14="http://schemas.microsoft.com/office/powerpoint/2010/main" val="4239345285"/>
              </p:ext>
            </p:extLst>
          </p:nvPr>
        </p:nvGraphicFramePr>
        <p:xfrm>
          <a:off x="3598470" y="7768850"/>
          <a:ext cx="2209439" cy="1191906"/>
        </p:xfrm>
        <a:graphic>
          <a:graphicData uri="http://schemas.openxmlformats.org/drawingml/2006/chart">
            <c:chart xmlns:c="http://schemas.openxmlformats.org/drawingml/2006/chart" xmlns:r="http://schemas.openxmlformats.org/officeDocument/2006/relationships" r:id="rId16"/>
          </a:graphicData>
        </a:graphic>
      </p:graphicFrame>
      <p:pic>
        <p:nvPicPr>
          <p:cNvPr id="62" name="Image 61"/>
          <p:cNvPicPr>
            <a:picLocks noChangeAspect="1"/>
          </p:cNvPicPr>
          <p:nvPr/>
        </p:nvPicPr>
        <p:blipFill>
          <a:blip r:embed="rId17" cstate="print"/>
          <a:stretch>
            <a:fillRect/>
          </a:stretch>
        </p:blipFill>
        <p:spPr>
          <a:xfrm>
            <a:off x="245930" y="2534040"/>
            <a:ext cx="519247" cy="330295"/>
          </a:xfrm>
          <a:prstGeom prst="rect">
            <a:avLst/>
          </a:prstGeom>
        </p:spPr>
      </p:pic>
    </p:spTree>
    <p:extLst>
      <p:ext uri="{BB962C8B-B14F-4D97-AF65-F5344CB8AC3E}">
        <p14:creationId xmlns:p14="http://schemas.microsoft.com/office/powerpoint/2010/main" val="1064041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27584"/>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Nouvelles technologies</a:t>
            </a:r>
            <a:endParaRPr lang="fr-FR" sz="1600" b="1" dirty="0">
              <a:solidFill>
                <a:schemeClr val="tx1">
                  <a:lumMod val="75000"/>
                  <a:lumOff val="25000"/>
                </a:schemeClr>
              </a:solidFill>
              <a:latin typeface="Book Antiqua" pitchFamily="18" charset="0"/>
              <a:cs typeface="Helvetica" pitchFamily="34" charset="0"/>
            </a:endParaRPr>
          </a:p>
        </p:txBody>
      </p:sp>
      <p:pic>
        <p:nvPicPr>
          <p:cNvPr id="37" name="Picture 2" descr="https://upload.wikimedia.org/wikipedia/commons/thumb/2/2f/Google_2015_logo.svg/220px-Google_2015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538" y="1537530"/>
            <a:ext cx="889420" cy="299169"/>
          </a:xfrm>
          <a:prstGeom prst="rect">
            <a:avLst/>
          </a:prstGeom>
          <a:solidFill>
            <a:schemeClr val="bg1"/>
          </a:solidFill>
        </p:spPr>
      </p:pic>
      <p:pic>
        <p:nvPicPr>
          <p:cNvPr id="42" name="Image 41"/>
          <p:cNvPicPr>
            <a:picLocks noChangeAspect="1"/>
          </p:cNvPicPr>
          <p:nvPr/>
        </p:nvPicPr>
        <p:blipFill>
          <a:blip r:embed="rId4" cstate="print"/>
          <a:stretch>
            <a:fillRect/>
          </a:stretch>
        </p:blipFill>
        <p:spPr>
          <a:xfrm>
            <a:off x="686072" y="1480065"/>
            <a:ext cx="945978" cy="355631"/>
          </a:xfrm>
          <a:prstGeom prst="rect">
            <a:avLst/>
          </a:prstGeom>
        </p:spPr>
      </p:pic>
      <p:pic>
        <p:nvPicPr>
          <p:cNvPr id="44" name="Image 43"/>
          <p:cNvPicPr>
            <a:picLocks noChangeAspect="1"/>
          </p:cNvPicPr>
          <p:nvPr/>
        </p:nvPicPr>
        <p:blipFill>
          <a:blip r:embed="rId5" cstate="print"/>
          <a:stretch>
            <a:fillRect/>
          </a:stretch>
        </p:blipFill>
        <p:spPr>
          <a:xfrm>
            <a:off x="1942654" y="1362315"/>
            <a:ext cx="545389" cy="545389"/>
          </a:xfrm>
          <a:prstGeom prst="rect">
            <a:avLst/>
          </a:prstGeom>
        </p:spPr>
      </p:pic>
      <p:pic>
        <p:nvPicPr>
          <p:cNvPr id="3" name="Picture 2" descr="logo de Motoro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145" y="1552556"/>
            <a:ext cx="1510079" cy="28314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nvPicPr>
        <p:blipFill>
          <a:blip r:embed="rId7"/>
          <a:stretch>
            <a:fillRect/>
          </a:stretch>
        </p:blipFill>
        <p:spPr>
          <a:xfrm>
            <a:off x="5497082" y="1295328"/>
            <a:ext cx="1146548" cy="764365"/>
          </a:xfrm>
          <a:prstGeom prst="rect">
            <a:avLst/>
          </a:prstGeom>
        </p:spPr>
      </p:pic>
      <p:sp>
        <p:nvSpPr>
          <p:cNvPr id="85" name="Rectangle 84"/>
          <p:cNvSpPr/>
          <p:nvPr/>
        </p:nvSpPr>
        <p:spPr bwMode="auto">
          <a:xfrm>
            <a:off x="223599" y="2195736"/>
            <a:ext cx="3145046" cy="1800200"/>
          </a:xfrm>
          <a:prstGeom prst="rect">
            <a:avLst/>
          </a:prstGeom>
          <a:noFill/>
          <a:ln w="6350" cap="flat" cmpd="sng" algn="ctr">
            <a:solidFill>
              <a:srgbClr val="0055A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86" name="Rectangle 85"/>
          <p:cNvSpPr/>
          <p:nvPr/>
        </p:nvSpPr>
        <p:spPr bwMode="auto">
          <a:xfrm>
            <a:off x="3512661" y="2195736"/>
            <a:ext cx="3130969" cy="1800200"/>
          </a:xfrm>
          <a:prstGeom prst="rect">
            <a:avLst/>
          </a:prstGeom>
          <a:noFill/>
          <a:ln w="6350" cap="flat" cmpd="sng" algn="ctr">
            <a:solidFill>
              <a:srgbClr val="0055A5"/>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87" name="ZoneTexte 86"/>
          <p:cNvSpPr txBox="1"/>
          <p:nvPr/>
        </p:nvSpPr>
        <p:spPr>
          <a:xfrm>
            <a:off x="470179" y="2267744"/>
            <a:ext cx="2736304" cy="307777"/>
          </a:xfrm>
          <a:prstGeom prst="rect">
            <a:avLst/>
          </a:prstGeom>
          <a:noFill/>
        </p:spPr>
        <p:txBody>
          <a:bodyPr wrap="square" rtlCol="0">
            <a:spAutoFit/>
          </a:bodyPr>
          <a:lstStyle/>
          <a:p>
            <a:pPr algn="ctr"/>
            <a:r>
              <a:rPr lang="fr-FR" sz="1400" b="1" dirty="0" smtClean="0">
                <a:solidFill>
                  <a:schemeClr val="tx1">
                    <a:lumMod val="85000"/>
                    <a:lumOff val="15000"/>
                  </a:schemeClr>
                </a:solidFill>
                <a:latin typeface="Book Antiqua" panose="02040602050305030304" pitchFamily="18" charset="0"/>
              </a:rPr>
              <a:t>Palmarès général</a:t>
            </a:r>
          </a:p>
        </p:txBody>
      </p:sp>
      <p:sp>
        <p:nvSpPr>
          <p:cNvPr id="89" name="ZoneTexte 88"/>
          <p:cNvSpPr txBox="1"/>
          <p:nvPr/>
        </p:nvSpPr>
        <p:spPr>
          <a:xfrm>
            <a:off x="3524314" y="2229244"/>
            <a:ext cx="3119316" cy="1555605"/>
          </a:xfrm>
          <a:prstGeom prst="rect">
            <a:avLst/>
          </a:prstGeom>
          <a:noFill/>
        </p:spPr>
        <p:txBody>
          <a:bodyPr wrap="square" tIns="108000" rtlCol="0">
            <a:spAutoFit/>
          </a:bodyPr>
          <a:lstStyle/>
          <a:p>
            <a:pPr algn="ctr"/>
            <a:r>
              <a:rPr lang="fr-FR" sz="1400" b="1" dirty="0" smtClean="0">
                <a:solidFill>
                  <a:schemeClr val="tx1">
                    <a:lumMod val="85000"/>
                    <a:lumOff val="15000"/>
                  </a:schemeClr>
                </a:solidFill>
                <a:latin typeface="Book Antiqua" panose="02040602050305030304" pitchFamily="18" charset="0"/>
              </a:rPr>
              <a:t>Réputation moyenne</a:t>
            </a:r>
          </a:p>
          <a:p>
            <a:pPr algn="ctr"/>
            <a:r>
              <a:rPr lang="fr-FR" sz="1400" b="1" dirty="0" smtClean="0">
                <a:solidFill>
                  <a:schemeClr val="tx1">
                    <a:lumMod val="85000"/>
                    <a:lumOff val="15000"/>
                  </a:schemeClr>
                </a:solidFill>
                <a:latin typeface="Book Antiqua" panose="02040602050305030304" pitchFamily="18" charset="0"/>
              </a:rPr>
              <a:t>du secteur</a:t>
            </a:r>
            <a:endParaRPr lang="fr-FR" sz="1200" dirty="0" smtClean="0">
              <a:solidFill>
                <a:schemeClr val="tx1">
                  <a:lumMod val="85000"/>
                  <a:lumOff val="15000"/>
                </a:schemeClr>
              </a:solidFill>
              <a:latin typeface="Book Antiqua" panose="02040602050305030304" pitchFamily="18" charset="0"/>
            </a:endParaRPr>
          </a:p>
          <a:p>
            <a:pPr algn="ctr"/>
            <a:endParaRPr lang="fr-FR" sz="500" dirty="0" smtClean="0">
              <a:latin typeface="Book Antiqua" panose="02040602050305030304" pitchFamily="18" charset="0"/>
            </a:endParaRPr>
          </a:p>
          <a:p>
            <a:pPr lvl="0" algn="ctr">
              <a:spcBef>
                <a:spcPts val="600"/>
              </a:spcBef>
            </a:pPr>
            <a:r>
              <a:rPr lang="fr-FR" b="1" dirty="0" smtClean="0">
                <a:solidFill>
                  <a:srgbClr val="0055A5"/>
                </a:solidFill>
                <a:latin typeface="Book Antiqua" panose="02040602050305030304" pitchFamily="18" charset="0"/>
              </a:rPr>
              <a:t>63 % </a:t>
            </a:r>
            <a:r>
              <a:rPr lang="fr-FR" sz="1400" dirty="0" smtClean="0">
                <a:solidFill>
                  <a:srgbClr val="0055A5"/>
                </a:solidFill>
                <a:latin typeface="Book Antiqua" panose="02040602050305030304" pitchFamily="18" charset="0"/>
              </a:rPr>
              <a:t>d’opinions positives</a:t>
            </a:r>
            <a:endParaRPr lang="fr-FR" dirty="0" smtClean="0">
              <a:solidFill>
                <a:srgbClr val="0055A5"/>
              </a:solidFill>
              <a:latin typeface="Book Antiqua" panose="02040602050305030304" pitchFamily="18" charset="0"/>
            </a:endParaRPr>
          </a:p>
          <a:p>
            <a:pPr lvl="0" algn="ctr"/>
            <a:endParaRPr lang="fr-FR" sz="1300" b="1" dirty="0">
              <a:solidFill>
                <a:srgbClr val="C00000"/>
              </a:solidFill>
              <a:latin typeface="Book Antiqua" panose="02040602050305030304" pitchFamily="18" charset="0"/>
            </a:endParaRPr>
          </a:p>
          <a:p>
            <a:pPr lvl="0" algn="ctr"/>
            <a:r>
              <a:rPr lang="fr-FR" sz="1200" dirty="0" smtClean="0">
                <a:solidFill>
                  <a:schemeClr val="tx1">
                    <a:lumMod val="75000"/>
                    <a:lumOff val="25000"/>
                  </a:schemeClr>
                </a:solidFill>
                <a:latin typeface="Book Antiqua" panose="02040602050305030304" pitchFamily="18" charset="0"/>
              </a:rPr>
              <a:t>Moyenne 30 entreprises : </a:t>
            </a:r>
            <a:r>
              <a:rPr lang="fr-FR" sz="1600" b="1" dirty="0" smtClean="0">
                <a:solidFill>
                  <a:srgbClr val="0055A5"/>
                </a:solidFill>
                <a:latin typeface="Book Antiqua" panose="02040602050305030304" pitchFamily="18" charset="0"/>
              </a:rPr>
              <a:t>69 %</a:t>
            </a:r>
            <a:endParaRPr lang="fr-FR" sz="1800" b="1" dirty="0">
              <a:solidFill>
                <a:srgbClr val="0055A5"/>
              </a:solidFill>
              <a:latin typeface="Book Antiqua" panose="02040602050305030304" pitchFamily="18" charset="0"/>
            </a:endParaRPr>
          </a:p>
        </p:txBody>
      </p:sp>
      <p:sp>
        <p:nvSpPr>
          <p:cNvPr id="39" name="ZoneTexte 38"/>
          <p:cNvSpPr txBox="1"/>
          <p:nvPr/>
        </p:nvSpPr>
        <p:spPr>
          <a:xfrm>
            <a:off x="188145"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Confiance</a:t>
            </a:r>
          </a:p>
        </p:txBody>
      </p:sp>
      <p:sp>
        <p:nvSpPr>
          <p:cNvPr id="40" name="Rectangle 39"/>
          <p:cNvSpPr/>
          <p:nvPr/>
        </p:nvSpPr>
        <p:spPr bwMode="auto">
          <a:xfrm>
            <a:off x="188145"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41" name="Graphique 40"/>
          <p:cNvGraphicFramePr/>
          <p:nvPr>
            <p:extLst>
              <p:ext uri="{D42A27DB-BD31-4B8C-83A1-F6EECF244321}">
                <p14:modId xmlns:p14="http://schemas.microsoft.com/office/powerpoint/2010/main" val="3979771056"/>
              </p:ext>
            </p:extLst>
          </p:nvPr>
        </p:nvGraphicFramePr>
        <p:xfrm>
          <a:off x="197899" y="4499992"/>
          <a:ext cx="2078476" cy="1194816"/>
        </p:xfrm>
        <a:graphic>
          <a:graphicData uri="http://schemas.openxmlformats.org/drawingml/2006/chart">
            <c:chart xmlns:c="http://schemas.openxmlformats.org/drawingml/2006/chart" xmlns:r="http://schemas.openxmlformats.org/officeDocument/2006/relationships" r:id="rId8"/>
          </a:graphicData>
        </a:graphic>
      </p:graphicFrame>
      <p:sp>
        <p:nvSpPr>
          <p:cNvPr id="43" name="ZoneTexte 42"/>
          <p:cNvSpPr txBox="1"/>
          <p:nvPr/>
        </p:nvSpPr>
        <p:spPr>
          <a:xfrm>
            <a:off x="2407694" y="4186372"/>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Qualité</a:t>
            </a:r>
          </a:p>
        </p:txBody>
      </p:sp>
      <p:sp>
        <p:nvSpPr>
          <p:cNvPr id="45" name="Rectangle 44"/>
          <p:cNvSpPr/>
          <p:nvPr/>
        </p:nvSpPr>
        <p:spPr bwMode="auto">
          <a:xfrm>
            <a:off x="2407694" y="4186372"/>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6" name="ZoneTexte 45"/>
          <p:cNvSpPr txBox="1"/>
          <p:nvPr/>
        </p:nvSpPr>
        <p:spPr>
          <a:xfrm>
            <a:off x="4627243"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Proximité</a:t>
            </a:r>
          </a:p>
        </p:txBody>
      </p:sp>
      <p:sp>
        <p:nvSpPr>
          <p:cNvPr id="47" name="Rectangle 46"/>
          <p:cNvSpPr/>
          <p:nvPr/>
        </p:nvSpPr>
        <p:spPr bwMode="auto">
          <a:xfrm>
            <a:off x="4627243"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8" name="ZoneTexte 47"/>
          <p:cNvSpPr txBox="1"/>
          <p:nvPr/>
        </p:nvSpPr>
        <p:spPr>
          <a:xfrm>
            <a:off x="188145"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Social</a:t>
            </a:r>
          </a:p>
        </p:txBody>
      </p:sp>
      <p:sp>
        <p:nvSpPr>
          <p:cNvPr id="49" name="Rectangle 48"/>
          <p:cNvSpPr/>
          <p:nvPr/>
        </p:nvSpPr>
        <p:spPr bwMode="auto">
          <a:xfrm>
            <a:off x="188145"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0" name="ZoneTexte 49"/>
          <p:cNvSpPr txBox="1"/>
          <p:nvPr/>
        </p:nvSpPr>
        <p:spPr>
          <a:xfrm>
            <a:off x="2407694" y="5819757"/>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Environnemental</a:t>
            </a:r>
          </a:p>
        </p:txBody>
      </p:sp>
      <p:sp>
        <p:nvSpPr>
          <p:cNvPr id="51" name="Rectangle 50"/>
          <p:cNvSpPr/>
          <p:nvPr/>
        </p:nvSpPr>
        <p:spPr bwMode="auto">
          <a:xfrm>
            <a:off x="2407694" y="5819757"/>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2" name="ZoneTexte 51"/>
          <p:cNvSpPr txBox="1"/>
          <p:nvPr/>
        </p:nvSpPr>
        <p:spPr>
          <a:xfrm>
            <a:off x="4627243"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Sociétal</a:t>
            </a:r>
          </a:p>
        </p:txBody>
      </p:sp>
      <p:sp>
        <p:nvSpPr>
          <p:cNvPr id="53" name="Rectangle 52"/>
          <p:cNvSpPr/>
          <p:nvPr/>
        </p:nvSpPr>
        <p:spPr bwMode="auto">
          <a:xfrm>
            <a:off x="4627243"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4" name="ZoneTexte 53"/>
          <p:cNvSpPr txBox="1"/>
          <p:nvPr/>
        </p:nvSpPr>
        <p:spPr>
          <a:xfrm>
            <a:off x="1363579" y="7448588"/>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Vision d’avenir</a:t>
            </a:r>
          </a:p>
        </p:txBody>
      </p:sp>
      <p:sp>
        <p:nvSpPr>
          <p:cNvPr id="55" name="Rectangle 54"/>
          <p:cNvSpPr/>
          <p:nvPr/>
        </p:nvSpPr>
        <p:spPr bwMode="auto">
          <a:xfrm>
            <a:off x="1363579" y="7448588"/>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6" name="ZoneTexte 55"/>
          <p:cNvSpPr txBox="1"/>
          <p:nvPr/>
        </p:nvSpPr>
        <p:spPr>
          <a:xfrm>
            <a:off x="3583128" y="745232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Innovation</a:t>
            </a:r>
          </a:p>
        </p:txBody>
      </p:sp>
      <p:sp>
        <p:nvSpPr>
          <p:cNvPr id="57" name="Rectangle 56"/>
          <p:cNvSpPr/>
          <p:nvPr/>
        </p:nvSpPr>
        <p:spPr bwMode="auto">
          <a:xfrm>
            <a:off x="3583128" y="745232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58" name="Graphique 57"/>
          <p:cNvGraphicFramePr/>
          <p:nvPr>
            <p:extLst>
              <p:ext uri="{D42A27DB-BD31-4B8C-83A1-F6EECF244321}">
                <p14:modId xmlns:p14="http://schemas.microsoft.com/office/powerpoint/2010/main" val="3987121996"/>
              </p:ext>
            </p:extLst>
          </p:nvPr>
        </p:nvGraphicFramePr>
        <p:xfrm>
          <a:off x="2389762" y="4499992"/>
          <a:ext cx="2078476" cy="119481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9" name="Graphique 58"/>
          <p:cNvGraphicFramePr/>
          <p:nvPr>
            <p:extLst>
              <p:ext uri="{D42A27DB-BD31-4B8C-83A1-F6EECF244321}">
                <p14:modId xmlns:p14="http://schemas.microsoft.com/office/powerpoint/2010/main" val="3939246786"/>
              </p:ext>
            </p:extLst>
          </p:nvPr>
        </p:nvGraphicFramePr>
        <p:xfrm>
          <a:off x="4576360" y="4499992"/>
          <a:ext cx="2078476" cy="119481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0" name="Graphique 59"/>
          <p:cNvGraphicFramePr/>
          <p:nvPr>
            <p:extLst>
              <p:ext uri="{D42A27DB-BD31-4B8C-83A1-F6EECF244321}">
                <p14:modId xmlns:p14="http://schemas.microsoft.com/office/powerpoint/2010/main" val="353440014"/>
              </p:ext>
            </p:extLst>
          </p:nvPr>
        </p:nvGraphicFramePr>
        <p:xfrm>
          <a:off x="197899" y="6118374"/>
          <a:ext cx="2078476" cy="119190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1" name="Graphique 60"/>
          <p:cNvGraphicFramePr/>
          <p:nvPr>
            <p:extLst>
              <p:ext uri="{D42A27DB-BD31-4B8C-83A1-F6EECF244321}">
                <p14:modId xmlns:p14="http://schemas.microsoft.com/office/powerpoint/2010/main" val="2363140203"/>
              </p:ext>
            </p:extLst>
          </p:nvPr>
        </p:nvGraphicFramePr>
        <p:xfrm>
          <a:off x="2389762" y="6118374"/>
          <a:ext cx="2078476" cy="119190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2" name="Graphique 61"/>
          <p:cNvGraphicFramePr/>
          <p:nvPr>
            <p:extLst>
              <p:ext uri="{D42A27DB-BD31-4B8C-83A1-F6EECF244321}">
                <p14:modId xmlns:p14="http://schemas.microsoft.com/office/powerpoint/2010/main" val="1744963592"/>
              </p:ext>
            </p:extLst>
          </p:nvPr>
        </p:nvGraphicFramePr>
        <p:xfrm>
          <a:off x="4576360" y="6118374"/>
          <a:ext cx="2078476" cy="119190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3" name="Graphique 62"/>
          <p:cNvGraphicFramePr/>
          <p:nvPr>
            <p:extLst>
              <p:ext uri="{D42A27DB-BD31-4B8C-83A1-F6EECF244321}">
                <p14:modId xmlns:p14="http://schemas.microsoft.com/office/powerpoint/2010/main" val="18647207"/>
              </p:ext>
            </p:extLst>
          </p:nvPr>
        </p:nvGraphicFramePr>
        <p:xfrm>
          <a:off x="1390909" y="7768850"/>
          <a:ext cx="2078476" cy="119190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4" name="Graphique 63"/>
          <p:cNvGraphicFramePr/>
          <p:nvPr>
            <p:extLst>
              <p:ext uri="{D42A27DB-BD31-4B8C-83A1-F6EECF244321}">
                <p14:modId xmlns:p14="http://schemas.microsoft.com/office/powerpoint/2010/main" val="2330066480"/>
              </p:ext>
            </p:extLst>
          </p:nvPr>
        </p:nvGraphicFramePr>
        <p:xfrm>
          <a:off x="3582772" y="7768850"/>
          <a:ext cx="2078476" cy="11919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5" name="Graphique 64"/>
          <p:cNvGraphicFramePr/>
          <p:nvPr>
            <p:extLst>
              <p:ext uri="{D42A27DB-BD31-4B8C-83A1-F6EECF244321}">
                <p14:modId xmlns:p14="http://schemas.microsoft.com/office/powerpoint/2010/main" val="3560846349"/>
              </p:ext>
            </p:extLst>
          </p:nvPr>
        </p:nvGraphicFramePr>
        <p:xfrm>
          <a:off x="240237" y="2598039"/>
          <a:ext cx="3128408" cy="1366075"/>
        </p:xfrm>
        <a:graphic>
          <a:graphicData uri="http://schemas.openxmlformats.org/drawingml/2006/chart">
            <c:chart xmlns:c="http://schemas.openxmlformats.org/drawingml/2006/chart" xmlns:r="http://schemas.openxmlformats.org/officeDocument/2006/relationships" r:id="rId16"/>
          </a:graphicData>
        </a:graphic>
      </p:graphicFrame>
      <p:pic>
        <p:nvPicPr>
          <p:cNvPr id="66" name="Image 65"/>
          <p:cNvPicPr>
            <a:picLocks noChangeAspect="1"/>
          </p:cNvPicPr>
          <p:nvPr/>
        </p:nvPicPr>
        <p:blipFill>
          <a:blip r:embed="rId17" cstate="print"/>
          <a:stretch>
            <a:fillRect/>
          </a:stretch>
        </p:blipFill>
        <p:spPr>
          <a:xfrm>
            <a:off x="317465" y="2534040"/>
            <a:ext cx="519247" cy="330295"/>
          </a:xfrm>
          <a:prstGeom prst="rect">
            <a:avLst/>
          </a:prstGeom>
        </p:spPr>
      </p:pic>
    </p:spTree>
    <p:extLst>
      <p:ext uri="{BB962C8B-B14F-4D97-AF65-F5344CB8AC3E}">
        <p14:creationId xmlns:p14="http://schemas.microsoft.com/office/powerpoint/2010/main" val="2267077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 63"/>
          <p:cNvPicPr>
            <a:picLocks noChangeAspect="1"/>
          </p:cNvPicPr>
          <p:nvPr/>
        </p:nvPicPr>
        <p:blipFill>
          <a:blip r:embed="rId3" cstate="print"/>
          <a:stretch>
            <a:fillRect/>
          </a:stretch>
        </p:blipFill>
        <p:spPr>
          <a:xfrm>
            <a:off x="173448" y="2888333"/>
            <a:ext cx="519247" cy="330295"/>
          </a:xfrm>
          <a:prstGeom prst="rect">
            <a:avLst/>
          </a:prstGeom>
        </p:spPr>
      </p:pic>
      <p:pic>
        <p:nvPicPr>
          <p:cNvPr id="63" name="Image 62"/>
          <p:cNvPicPr>
            <a:picLocks noChangeAspect="1"/>
          </p:cNvPicPr>
          <p:nvPr/>
        </p:nvPicPr>
        <p:blipFill>
          <a:blip r:embed="rId3" cstate="print"/>
          <a:stretch>
            <a:fillRect/>
          </a:stretch>
        </p:blipFill>
        <p:spPr>
          <a:xfrm>
            <a:off x="173449" y="2555776"/>
            <a:ext cx="519247" cy="330295"/>
          </a:xfrm>
          <a:prstGeom prst="rect">
            <a:avLst/>
          </a:prstGeom>
        </p:spPr>
      </p:pic>
      <p:sp>
        <p:nvSpPr>
          <p:cNvPr id="11" name="Rectangle 10"/>
          <p:cNvSpPr/>
          <p:nvPr/>
        </p:nvSpPr>
        <p:spPr>
          <a:xfrm>
            <a:off x="0" y="827584"/>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Tourisme et loisirs</a:t>
            </a:r>
            <a:endParaRPr lang="fr-FR" sz="1600" b="1" dirty="0">
              <a:solidFill>
                <a:schemeClr val="tx1">
                  <a:lumMod val="75000"/>
                  <a:lumOff val="25000"/>
                </a:schemeClr>
              </a:solidFill>
              <a:latin typeface="Book Antiqua" pitchFamily="18" charset="0"/>
              <a:cs typeface="Helvetica" pitchFamily="34" charset="0"/>
            </a:endParaRPr>
          </a:p>
        </p:txBody>
      </p:sp>
      <p:pic>
        <p:nvPicPr>
          <p:cNvPr id="32" name="Picture 4" descr="Logo de cette compagn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6676" y="1588308"/>
            <a:ext cx="1624692" cy="14031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ccorHote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145" y="1384750"/>
            <a:ext cx="1368647" cy="38612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6"/>
          <a:stretch>
            <a:fillRect/>
          </a:stretch>
        </p:blipFill>
        <p:spPr>
          <a:xfrm>
            <a:off x="4434929" y="1348034"/>
            <a:ext cx="596612" cy="596612"/>
          </a:xfrm>
          <a:prstGeom prst="rect">
            <a:avLst/>
          </a:prstGeom>
        </p:spPr>
      </p:pic>
      <p:pic>
        <p:nvPicPr>
          <p:cNvPr id="6150" name="Picture 6" descr="Résultat de recherche d'imag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7133" y="1473898"/>
            <a:ext cx="1279819" cy="23656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ésultat de recherche d'images pour &quot;disneyland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0528" y="1259632"/>
            <a:ext cx="1368152" cy="684076"/>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bwMode="auto">
          <a:xfrm>
            <a:off x="223599" y="2195736"/>
            <a:ext cx="3145046" cy="1800200"/>
          </a:xfrm>
          <a:prstGeom prst="rect">
            <a:avLst/>
          </a:prstGeom>
          <a:noFill/>
          <a:ln w="6350" cap="flat" cmpd="sng" algn="ctr">
            <a:solidFill>
              <a:srgbClr val="0055A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83" name="Rectangle 82"/>
          <p:cNvSpPr/>
          <p:nvPr/>
        </p:nvSpPr>
        <p:spPr bwMode="auto">
          <a:xfrm>
            <a:off x="3512661" y="2195736"/>
            <a:ext cx="3130969" cy="1800200"/>
          </a:xfrm>
          <a:prstGeom prst="rect">
            <a:avLst/>
          </a:prstGeom>
          <a:noFill/>
          <a:ln w="6350" cap="flat" cmpd="sng" algn="ctr">
            <a:solidFill>
              <a:srgbClr val="0055A5"/>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84" name="ZoneTexte 83"/>
          <p:cNvSpPr txBox="1"/>
          <p:nvPr/>
        </p:nvSpPr>
        <p:spPr>
          <a:xfrm>
            <a:off x="470179" y="2267744"/>
            <a:ext cx="2736304" cy="307777"/>
          </a:xfrm>
          <a:prstGeom prst="rect">
            <a:avLst/>
          </a:prstGeom>
          <a:noFill/>
        </p:spPr>
        <p:txBody>
          <a:bodyPr wrap="square" rtlCol="0">
            <a:spAutoFit/>
          </a:bodyPr>
          <a:lstStyle/>
          <a:p>
            <a:pPr algn="ctr"/>
            <a:r>
              <a:rPr lang="fr-FR" sz="1400" b="1" dirty="0" smtClean="0">
                <a:solidFill>
                  <a:schemeClr val="tx1">
                    <a:lumMod val="85000"/>
                    <a:lumOff val="15000"/>
                  </a:schemeClr>
                </a:solidFill>
                <a:latin typeface="Book Antiqua" panose="02040602050305030304" pitchFamily="18" charset="0"/>
              </a:rPr>
              <a:t>Palmarès général</a:t>
            </a:r>
          </a:p>
        </p:txBody>
      </p:sp>
      <p:sp>
        <p:nvSpPr>
          <p:cNvPr id="86" name="ZoneTexte 85"/>
          <p:cNvSpPr txBox="1"/>
          <p:nvPr/>
        </p:nvSpPr>
        <p:spPr>
          <a:xfrm>
            <a:off x="3524314" y="2229244"/>
            <a:ext cx="3119316" cy="1555605"/>
          </a:xfrm>
          <a:prstGeom prst="rect">
            <a:avLst/>
          </a:prstGeom>
          <a:noFill/>
        </p:spPr>
        <p:txBody>
          <a:bodyPr wrap="square" tIns="108000" rtlCol="0">
            <a:spAutoFit/>
          </a:bodyPr>
          <a:lstStyle/>
          <a:p>
            <a:pPr algn="ctr"/>
            <a:r>
              <a:rPr lang="fr-FR" sz="1400" b="1" dirty="0" smtClean="0">
                <a:solidFill>
                  <a:schemeClr val="tx1">
                    <a:lumMod val="85000"/>
                    <a:lumOff val="15000"/>
                  </a:schemeClr>
                </a:solidFill>
                <a:latin typeface="Book Antiqua" panose="02040602050305030304" pitchFamily="18" charset="0"/>
              </a:rPr>
              <a:t>Réputation moyenne</a:t>
            </a:r>
          </a:p>
          <a:p>
            <a:pPr algn="ctr"/>
            <a:r>
              <a:rPr lang="fr-FR" sz="1400" b="1" dirty="0" smtClean="0">
                <a:solidFill>
                  <a:schemeClr val="tx1">
                    <a:lumMod val="85000"/>
                    <a:lumOff val="15000"/>
                  </a:schemeClr>
                </a:solidFill>
                <a:latin typeface="Book Antiqua" panose="02040602050305030304" pitchFamily="18" charset="0"/>
              </a:rPr>
              <a:t>du secteur</a:t>
            </a:r>
            <a:endParaRPr lang="fr-FR" sz="1200" dirty="0" smtClean="0">
              <a:solidFill>
                <a:schemeClr val="tx1">
                  <a:lumMod val="85000"/>
                  <a:lumOff val="15000"/>
                </a:schemeClr>
              </a:solidFill>
              <a:latin typeface="Book Antiqua" panose="02040602050305030304" pitchFamily="18" charset="0"/>
            </a:endParaRPr>
          </a:p>
          <a:p>
            <a:pPr algn="ctr"/>
            <a:endParaRPr lang="fr-FR" sz="500" dirty="0" smtClean="0">
              <a:latin typeface="Book Antiqua" panose="02040602050305030304" pitchFamily="18" charset="0"/>
            </a:endParaRPr>
          </a:p>
          <a:p>
            <a:pPr lvl="0" algn="ctr">
              <a:spcBef>
                <a:spcPts val="600"/>
              </a:spcBef>
            </a:pPr>
            <a:r>
              <a:rPr lang="fr-FR" b="1" dirty="0" smtClean="0">
                <a:solidFill>
                  <a:srgbClr val="0055A5"/>
                </a:solidFill>
                <a:latin typeface="Book Antiqua" panose="02040602050305030304" pitchFamily="18" charset="0"/>
              </a:rPr>
              <a:t>68 % </a:t>
            </a:r>
            <a:r>
              <a:rPr lang="fr-FR" sz="1400" dirty="0" smtClean="0">
                <a:solidFill>
                  <a:srgbClr val="0055A5"/>
                </a:solidFill>
                <a:latin typeface="Book Antiqua" panose="02040602050305030304" pitchFamily="18" charset="0"/>
              </a:rPr>
              <a:t>d’opinions positives</a:t>
            </a:r>
            <a:endParaRPr lang="fr-FR" dirty="0" smtClean="0">
              <a:solidFill>
                <a:srgbClr val="0055A5"/>
              </a:solidFill>
              <a:latin typeface="Book Antiqua" panose="02040602050305030304" pitchFamily="18" charset="0"/>
            </a:endParaRPr>
          </a:p>
          <a:p>
            <a:pPr lvl="0" algn="ctr"/>
            <a:endParaRPr lang="fr-FR" sz="1300" b="1" dirty="0">
              <a:solidFill>
                <a:srgbClr val="C00000"/>
              </a:solidFill>
              <a:latin typeface="Book Antiqua" panose="02040602050305030304" pitchFamily="18" charset="0"/>
            </a:endParaRPr>
          </a:p>
          <a:p>
            <a:pPr lvl="0" algn="ctr"/>
            <a:r>
              <a:rPr lang="fr-FR" sz="1200" dirty="0" smtClean="0">
                <a:solidFill>
                  <a:schemeClr val="tx1">
                    <a:lumMod val="75000"/>
                    <a:lumOff val="25000"/>
                  </a:schemeClr>
                </a:solidFill>
                <a:latin typeface="Book Antiqua" panose="02040602050305030304" pitchFamily="18" charset="0"/>
              </a:rPr>
              <a:t>Moyenne 30 entreprises : </a:t>
            </a:r>
            <a:r>
              <a:rPr lang="fr-FR" sz="1600" b="1" dirty="0" smtClean="0">
                <a:solidFill>
                  <a:srgbClr val="0055A5"/>
                </a:solidFill>
                <a:latin typeface="Book Antiqua" panose="02040602050305030304" pitchFamily="18" charset="0"/>
              </a:rPr>
              <a:t>69 %</a:t>
            </a:r>
            <a:endParaRPr lang="fr-FR" sz="1800" b="1" dirty="0">
              <a:solidFill>
                <a:srgbClr val="0055A5"/>
              </a:solidFill>
              <a:latin typeface="Book Antiqua" panose="02040602050305030304" pitchFamily="18" charset="0"/>
            </a:endParaRPr>
          </a:p>
        </p:txBody>
      </p:sp>
      <p:sp>
        <p:nvSpPr>
          <p:cNvPr id="38" name="ZoneTexte 37"/>
          <p:cNvSpPr txBox="1"/>
          <p:nvPr/>
        </p:nvSpPr>
        <p:spPr>
          <a:xfrm>
            <a:off x="188145"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Confiance</a:t>
            </a:r>
          </a:p>
        </p:txBody>
      </p:sp>
      <p:sp>
        <p:nvSpPr>
          <p:cNvPr id="39" name="Rectangle 38"/>
          <p:cNvSpPr/>
          <p:nvPr/>
        </p:nvSpPr>
        <p:spPr bwMode="auto">
          <a:xfrm>
            <a:off x="188145"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40" name="Graphique 39"/>
          <p:cNvGraphicFramePr/>
          <p:nvPr>
            <p:extLst>
              <p:ext uri="{D42A27DB-BD31-4B8C-83A1-F6EECF244321}">
                <p14:modId xmlns:p14="http://schemas.microsoft.com/office/powerpoint/2010/main" val="409254743"/>
              </p:ext>
            </p:extLst>
          </p:nvPr>
        </p:nvGraphicFramePr>
        <p:xfrm>
          <a:off x="197899" y="4499992"/>
          <a:ext cx="2078476" cy="1194816"/>
        </p:xfrm>
        <a:graphic>
          <a:graphicData uri="http://schemas.openxmlformats.org/drawingml/2006/chart">
            <c:chart xmlns:c="http://schemas.openxmlformats.org/drawingml/2006/chart" xmlns:r="http://schemas.openxmlformats.org/officeDocument/2006/relationships" r:id="rId9"/>
          </a:graphicData>
        </a:graphic>
      </p:graphicFrame>
      <p:sp>
        <p:nvSpPr>
          <p:cNvPr id="41" name="ZoneTexte 40"/>
          <p:cNvSpPr txBox="1"/>
          <p:nvPr/>
        </p:nvSpPr>
        <p:spPr>
          <a:xfrm>
            <a:off x="2407694" y="4186372"/>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Qualité</a:t>
            </a:r>
          </a:p>
        </p:txBody>
      </p:sp>
      <p:sp>
        <p:nvSpPr>
          <p:cNvPr id="42" name="Rectangle 41"/>
          <p:cNvSpPr/>
          <p:nvPr/>
        </p:nvSpPr>
        <p:spPr bwMode="auto">
          <a:xfrm>
            <a:off x="2407694" y="4186372"/>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3" name="ZoneTexte 42"/>
          <p:cNvSpPr txBox="1"/>
          <p:nvPr/>
        </p:nvSpPr>
        <p:spPr>
          <a:xfrm>
            <a:off x="4627243"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Proximité</a:t>
            </a:r>
          </a:p>
        </p:txBody>
      </p:sp>
      <p:sp>
        <p:nvSpPr>
          <p:cNvPr id="44" name="Rectangle 43"/>
          <p:cNvSpPr/>
          <p:nvPr/>
        </p:nvSpPr>
        <p:spPr bwMode="auto">
          <a:xfrm>
            <a:off x="4627243"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5" name="ZoneTexte 44"/>
          <p:cNvSpPr txBox="1"/>
          <p:nvPr/>
        </p:nvSpPr>
        <p:spPr>
          <a:xfrm>
            <a:off x="188145"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Social</a:t>
            </a:r>
          </a:p>
        </p:txBody>
      </p:sp>
      <p:sp>
        <p:nvSpPr>
          <p:cNvPr id="46" name="Rectangle 45"/>
          <p:cNvSpPr/>
          <p:nvPr/>
        </p:nvSpPr>
        <p:spPr bwMode="auto">
          <a:xfrm>
            <a:off x="188145"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7" name="ZoneTexte 46"/>
          <p:cNvSpPr txBox="1"/>
          <p:nvPr/>
        </p:nvSpPr>
        <p:spPr>
          <a:xfrm>
            <a:off x="2407694" y="5819757"/>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Environnemental</a:t>
            </a:r>
          </a:p>
        </p:txBody>
      </p:sp>
      <p:sp>
        <p:nvSpPr>
          <p:cNvPr id="48" name="Rectangle 47"/>
          <p:cNvSpPr/>
          <p:nvPr/>
        </p:nvSpPr>
        <p:spPr bwMode="auto">
          <a:xfrm>
            <a:off x="2407694" y="5819757"/>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9" name="ZoneTexte 48"/>
          <p:cNvSpPr txBox="1"/>
          <p:nvPr/>
        </p:nvSpPr>
        <p:spPr>
          <a:xfrm>
            <a:off x="4627243"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Sociétal</a:t>
            </a:r>
          </a:p>
        </p:txBody>
      </p:sp>
      <p:sp>
        <p:nvSpPr>
          <p:cNvPr id="50" name="Rectangle 49"/>
          <p:cNvSpPr/>
          <p:nvPr/>
        </p:nvSpPr>
        <p:spPr bwMode="auto">
          <a:xfrm>
            <a:off x="4627243"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1" name="ZoneTexte 50"/>
          <p:cNvSpPr txBox="1"/>
          <p:nvPr/>
        </p:nvSpPr>
        <p:spPr>
          <a:xfrm>
            <a:off x="1363579" y="7448588"/>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Vision d’avenir</a:t>
            </a:r>
          </a:p>
        </p:txBody>
      </p:sp>
      <p:sp>
        <p:nvSpPr>
          <p:cNvPr id="52" name="Rectangle 51"/>
          <p:cNvSpPr/>
          <p:nvPr/>
        </p:nvSpPr>
        <p:spPr bwMode="auto">
          <a:xfrm>
            <a:off x="1363579" y="7448588"/>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3" name="ZoneTexte 52"/>
          <p:cNvSpPr txBox="1"/>
          <p:nvPr/>
        </p:nvSpPr>
        <p:spPr>
          <a:xfrm>
            <a:off x="3583128" y="745232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Innovation</a:t>
            </a:r>
          </a:p>
        </p:txBody>
      </p:sp>
      <p:sp>
        <p:nvSpPr>
          <p:cNvPr id="54" name="Rectangle 53"/>
          <p:cNvSpPr/>
          <p:nvPr/>
        </p:nvSpPr>
        <p:spPr bwMode="auto">
          <a:xfrm>
            <a:off x="3583128" y="745232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55" name="Graphique 54"/>
          <p:cNvGraphicFramePr/>
          <p:nvPr>
            <p:extLst>
              <p:ext uri="{D42A27DB-BD31-4B8C-83A1-F6EECF244321}">
                <p14:modId xmlns:p14="http://schemas.microsoft.com/office/powerpoint/2010/main" val="2812765448"/>
              </p:ext>
            </p:extLst>
          </p:nvPr>
        </p:nvGraphicFramePr>
        <p:xfrm>
          <a:off x="2389762" y="4499992"/>
          <a:ext cx="2078476" cy="119481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6" name="Graphique 55"/>
          <p:cNvGraphicFramePr/>
          <p:nvPr>
            <p:extLst>
              <p:ext uri="{D42A27DB-BD31-4B8C-83A1-F6EECF244321}">
                <p14:modId xmlns:p14="http://schemas.microsoft.com/office/powerpoint/2010/main" val="2356018813"/>
              </p:ext>
            </p:extLst>
          </p:nvPr>
        </p:nvGraphicFramePr>
        <p:xfrm>
          <a:off x="4576360" y="4499992"/>
          <a:ext cx="2078476" cy="119481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7" name="Graphique 56"/>
          <p:cNvGraphicFramePr/>
          <p:nvPr>
            <p:extLst>
              <p:ext uri="{D42A27DB-BD31-4B8C-83A1-F6EECF244321}">
                <p14:modId xmlns:p14="http://schemas.microsoft.com/office/powerpoint/2010/main" val="790380743"/>
              </p:ext>
            </p:extLst>
          </p:nvPr>
        </p:nvGraphicFramePr>
        <p:xfrm>
          <a:off x="197899" y="6118374"/>
          <a:ext cx="2078476" cy="119190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8" name="Graphique 57"/>
          <p:cNvGraphicFramePr/>
          <p:nvPr>
            <p:extLst>
              <p:ext uri="{D42A27DB-BD31-4B8C-83A1-F6EECF244321}">
                <p14:modId xmlns:p14="http://schemas.microsoft.com/office/powerpoint/2010/main" val="3495905962"/>
              </p:ext>
            </p:extLst>
          </p:nvPr>
        </p:nvGraphicFramePr>
        <p:xfrm>
          <a:off x="2389762" y="6118374"/>
          <a:ext cx="2078476" cy="119190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9" name="Graphique 58"/>
          <p:cNvGraphicFramePr/>
          <p:nvPr>
            <p:extLst>
              <p:ext uri="{D42A27DB-BD31-4B8C-83A1-F6EECF244321}">
                <p14:modId xmlns:p14="http://schemas.microsoft.com/office/powerpoint/2010/main" val="3651949626"/>
              </p:ext>
            </p:extLst>
          </p:nvPr>
        </p:nvGraphicFramePr>
        <p:xfrm>
          <a:off x="4576360" y="6118374"/>
          <a:ext cx="2078476" cy="119190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0" name="Graphique 59"/>
          <p:cNvGraphicFramePr/>
          <p:nvPr>
            <p:extLst>
              <p:ext uri="{D42A27DB-BD31-4B8C-83A1-F6EECF244321}">
                <p14:modId xmlns:p14="http://schemas.microsoft.com/office/powerpoint/2010/main" val="2845675832"/>
              </p:ext>
            </p:extLst>
          </p:nvPr>
        </p:nvGraphicFramePr>
        <p:xfrm>
          <a:off x="1390909" y="7768850"/>
          <a:ext cx="2078476" cy="11919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1" name="Graphique 60"/>
          <p:cNvGraphicFramePr/>
          <p:nvPr>
            <p:extLst>
              <p:ext uri="{D42A27DB-BD31-4B8C-83A1-F6EECF244321}">
                <p14:modId xmlns:p14="http://schemas.microsoft.com/office/powerpoint/2010/main" val="2169190270"/>
              </p:ext>
            </p:extLst>
          </p:nvPr>
        </p:nvGraphicFramePr>
        <p:xfrm>
          <a:off x="3582772" y="7768850"/>
          <a:ext cx="2078476" cy="119190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62" name="Graphique 61"/>
          <p:cNvGraphicFramePr/>
          <p:nvPr>
            <p:extLst>
              <p:ext uri="{D42A27DB-BD31-4B8C-83A1-F6EECF244321}">
                <p14:modId xmlns:p14="http://schemas.microsoft.com/office/powerpoint/2010/main" val="2614685464"/>
              </p:ext>
            </p:extLst>
          </p:nvPr>
        </p:nvGraphicFramePr>
        <p:xfrm>
          <a:off x="240237" y="2598039"/>
          <a:ext cx="3128408" cy="1366075"/>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636054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27584"/>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Services, banque et assurance</a:t>
            </a:r>
            <a:endParaRPr lang="fr-FR" sz="1600" b="1" dirty="0">
              <a:solidFill>
                <a:schemeClr val="tx1">
                  <a:lumMod val="75000"/>
                  <a:lumOff val="25000"/>
                </a:schemeClr>
              </a:solidFill>
              <a:latin typeface="Book Antiqua" pitchFamily="18" charset="0"/>
              <a:cs typeface="Helvetica" pitchFamily="34" charset="0"/>
            </a:endParaRPr>
          </a:p>
        </p:txBody>
      </p:sp>
      <p:pic>
        <p:nvPicPr>
          <p:cNvPr id="39" name="Picture 4" descr="Description de cette image, également commentée ci-aprè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99" r="36811" b="26393"/>
          <a:stretch/>
        </p:blipFill>
        <p:spPr bwMode="auto">
          <a:xfrm>
            <a:off x="610400" y="1360817"/>
            <a:ext cx="656017" cy="59082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Description de l'image Logo BNP Paribas.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800" y="1452090"/>
            <a:ext cx="1512168" cy="3115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ésultat de recherche d'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0547" y="1234050"/>
            <a:ext cx="1090868" cy="8176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de 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4736" y="1097349"/>
            <a:ext cx="796328" cy="89188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7"/>
          <a:stretch>
            <a:fillRect/>
          </a:stretch>
        </p:blipFill>
        <p:spPr>
          <a:xfrm>
            <a:off x="4793490" y="1394641"/>
            <a:ext cx="569309" cy="612007"/>
          </a:xfrm>
          <a:prstGeom prst="rect">
            <a:avLst/>
          </a:prstGeom>
        </p:spPr>
      </p:pic>
      <p:sp>
        <p:nvSpPr>
          <p:cNvPr id="84" name="Rectangle 83"/>
          <p:cNvSpPr/>
          <p:nvPr/>
        </p:nvSpPr>
        <p:spPr bwMode="auto">
          <a:xfrm>
            <a:off x="223599" y="2195736"/>
            <a:ext cx="3145046" cy="1800200"/>
          </a:xfrm>
          <a:prstGeom prst="rect">
            <a:avLst/>
          </a:prstGeom>
          <a:noFill/>
          <a:ln w="6350" cap="flat" cmpd="sng" algn="ctr">
            <a:solidFill>
              <a:srgbClr val="0055A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85" name="Rectangle 84"/>
          <p:cNvSpPr/>
          <p:nvPr/>
        </p:nvSpPr>
        <p:spPr bwMode="auto">
          <a:xfrm>
            <a:off x="3512661" y="2195736"/>
            <a:ext cx="3130969" cy="1800200"/>
          </a:xfrm>
          <a:prstGeom prst="rect">
            <a:avLst/>
          </a:prstGeom>
          <a:noFill/>
          <a:ln w="6350" cap="flat" cmpd="sng" algn="ctr">
            <a:solidFill>
              <a:srgbClr val="0055A5"/>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86" name="ZoneTexte 85"/>
          <p:cNvSpPr txBox="1"/>
          <p:nvPr/>
        </p:nvSpPr>
        <p:spPr>
          <a:xfrm>
            <a:off x="470179" y="2267744"/>
            <a:ext cx="2736304" cy="307777"/>
          </a:xfrm>
          <a:prstGeom prst="rect">
            <a:avLst/>
          </a:prstGeom>
          <a:noFill/>
        </p:spPr>
        <p:txBody>
          <a:bodyPr wrap="square" rtlCol="0">
            <a:spAutoFit/>
          </a:bodyPr>
          <a:lstStyle/>
          <a:p>
            <a:pPr algn="ctr"/>
            <a:r>
              <a:rPr lang="fr-FR" sz="1400" b="1" dirty="0" smtClean="0">
                <a:solidFill>
                  <a:schemeClr val="tx1">
                    <a:lumMod val="85000"/>
                    <a:lumOff val="15000"/>
                  </a:schemeClr>
                </a:solidFill>
                <a:latin typeface="Book Antiqua" panose="02040602050305030304" pitchFamily="18" charset="0"/>
              </a:rPr>
              <a:t>Palmarès général</a:t>
            </a:r>
          </a:p>
        </p:txBody>
      </p:sp>
      <p:sp>
        <p:nvSpPr>
          <p:cNvPr id="88" name="ZoneTexte 87"/>
          <p:cNvSpPr txBox="1"/>
          <p:nvPr/>
        </p:nvSpPr>
        <p:spPr>
          <a:xfrm>
            <a:off x="3524314" y="2229244"/>
            <a:ext cx="3119316" cy="1555605"/>
          </a:xfrm>
          <a:prstGeom prst="rect">
            <a:avLst/>
          </a:prstGeom>
          <a:noFill/>
        </p:spPr>
        <p:txBody>
          <a:bodyPr wrap="square" tIns="108000" rtlCol="0">
            <a:spAutoFit/>
          </a:bodyPr>
          <a:lstStyle/>
          <a:p>
            <a:pPr algn="ctr"/>
            <a:r>
              <a:rPr lang="fr-FR" sz="1400" b="1" dirty="0" smtClean="0">
                <a:solidFill>
                  <a:schemeClr val="tx1">
                    <a:lumMod val="85000"/>
                    <a:lumOff val="15000"/>
                  </a:schemeClr>
                </a:solidFill>
                <a:latin typeface="Book Antiqua" panose="02040602050305030304" pitchFamily="18" charset="0"/>
              </a:rPr>
              <a:t>Réputation moyenne</a:t>
            </a:r>
          </a:p>
          <a:p>
            <a:pPr algn="ctr"/>
            <a:r>
              <a:rPr lang="fr-FR" sz="1400" b="1" dirty="0" smtClean="0">
                <a:solidFill>
                  <a:schemeClr val="tx1">
                    <a:lumMod val="85000"/>
                    <a:lumOff val="15000"/>
                  </a:schemeClr>
                </a:solidFill>
                <a:latin typeface="Book Antiqua" panose="02040602050305030304" pitchFamily="18" charset="0"/>
              </a:rPr>
              <a:t>du secteur</a:t>
            </a:r>
            <a:endParaRPr lang="fr-FR" sz="1200" dirty="0" smtClean="0">
              <a:solidFill>
                <a:schemeClr val="tx1">
                  <a:lumMod val="85000"/>
                  <a:lumOff val="15000"/>
                </a:schemeClr>
              </a:solidFill>
              <a:latin typeface="Book Antiqua" panose="02040602050305030304" pitchFamily="18" charset="0"/>
            </a:endParaRPr>
          </a:p>
          <a:p>
            <a:pPr algn="ctr"/>
            <a:endParaRPr lang="fr-FR" sz="500" dirty="0" smtClean="0">
              <a:latin typeface="Book Antiqua" panose="02040602050305030304" pitchFamily="18" charset="0"/>
            </a:endParaRPr>
          </a:p>
          <a:p>
            <a:pPr lvl="0" algn="ctr">
              <a:spcBef>
                <a:spcPts val="600"/>
              </a:spcBef>
            </a:pPr>
            <a:r>
              <a:rPr lang="fr-FR" b="1" dirty="0" smtClean="0">
                <a:solidFill>
                  <a:srgbClr val="0055A5"/>
                </a:solidFill>
                <a:latin typeface="Book Antiqua" panose="02040602050305030304" pitchFamily="18" charset="0"/>
              </a:rPr>
              <a:t>59 % </a:t>
            </a:r>
            <a:r>
              <a:rPr lang="fr-FR" sz="1400" dirty="0" smtClean="0">
                <a:solidFill>
                  <a:srgbClr val="0055A5"/>
                </a:solidFill>
                <a:latin typeface="Book Antiqua" panose="02040602050305030304" pitchFamily="18" charset="0"/>
              </a:rPr>
              <a:t>d’opinions positives</a:t>
            </a:r>
            <a:endParaRPr lang="fr-FR" dirty="0" smtClean="0">
              <a:solidFill>
                <a:srgbClr val="0055A5"/>
              </a:solidFill>
              <a:latin typeface="Book Antiqua" panose="02040602050305030304" pitchFamily="18" charset="0"/>
            </a:endParaRPr>
          </a:p>
          <a:p>
            <a:pPr lvl="0" algn="ctr"/>
            <a:endParaRPr lang="fr-FR" sz="1300" b="1" dirty="0">
              <a:solidFill>
                <a:srgbClr val="C00000"/>
              </a:solidFill>
              <a:latin typeface="Book Antiqua" panose="02040602050305030304" pitchFamily="18" charset="0"/>
            </a:endParaRPr>
          </a:p>
          <a:p>
            <a:pPr lvl="0" algn="ctr"/>
            <a:r>
              <a:rPr lang="fr-FR" sz="1200" dirty="0" smtClean="0">
                <a:solidFill>
                  <a:schemeClr val="tx1">
                    <a:lumMod val="75000"/>
                    <a:lumOff val="25000"/>
                  </a:schemeClr>
                </a:solidFill>
                <a:latin typeface="Book Antiqua" panose="02040602050305030304" pitchFamily="18" charset="0"/>
              </a:rPr>
              <a:t>Moyenne 30 entreprises : </a:t>
            </a:r>
            <a:r>
              <a:rPr lang="fr-FR" sz="1600" b="1" dirty="0" smtClean="0">
                <a:solidFill>
                  <a:srgbClr val="0055A5"/>
                </a:solidFill>
                <a:latin typeface="Book Antiqua" panose="02040602050305030304" pitchFamily="18" charset="0"/>
              </a:rPr>
              <a:t>69 %</a:t>
            </a:r>
            <a:endParaRPr lang="fr-FR" sz="1800" b="1" dirty="0">
              <a:solidFill>
                <a:srgbClr val="0055A5"/>
              </a:solidFill>
              <a:latin typeface="Book Antiqua" panose="02040602050305030304" pitchFamily="18" charset="0"/>
            </a:endParaRPr>
          </a:p>
        </p:txBody>
      </p:sp>
      <p:sp>
        <p:nvSpPr>
          <p:cNvPr id="38" name="ZoneTexte 37"/>
          <p:cNvSpPr txBox="1"/>
          <p:nvPr/>
        </p:nvSpPr>
        <p:spPr>
          <a:xfrm>
            <a:off x="188145"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Confiance</a:t>
            </a:r>
          </a:p>
        </p:txBody>
      </p:sp>
      <p:sp>
        <p:nvSpPr>
          <p:cNvPr id="41" name="Rectangle 40"/>
          <p:cNvSpPr/>
          <p:nvPr/>
        </p:nvSpPr>
        <p:spPr bwMode="auto">
          <a:xfrm>
            <a:off x="188145"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42" name="Graphique 41"/>
          <p:cNvGraphicFramePr/>
          <p:nvPr>
            <p:extLst>
              <p:ext uri="{D42A27DB-BD31-4B8C-83A1-F6EECF244321}">
                <p14:modId xmlns:p14="http://schemas.microsoft.com/office/powerpoint/2010/main" val="2549172492"/>
              </p:ext>
            </p:extLst>
          </p:nvPr>
        </p:nvGraphicFramePr>
        <p:xfrm>
          <a:off x="197899" y="4499992"/>
          <a:ext cx="2078476" cy="1194816"/>
        </p:xfrm>
        <a:graphic>
          <a:graphicData uri="http://schemas.openxmlformats.org/drawingml/2006/chart">
            <c:chart xmlns:c="http://schemas.openxmlformats.org/drawingml/2006/chart" xmlns:r="http://schemas.openxmlformats.org/officeDocument/2006/relationships" r:id="rId8"/>
          </a:graphicData>
        </a:graphic>
      </p:graphicFrame>
      <p:sp>
        <p:nvSpPr>
          <p:cNvPr id="43" name="ZoneTexte 42"/>
          <p:cNvSpPr txBox="1"/>
          <p:nvPr/>
        </p:nvSpPr>
        <p:spPr>
          <a:xfrm>
            <a:off x="2407694" y="4186372"/>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Qualité</a:t>
            </a:r>
          </a:p>
        </p:txBody>
      </p:sp>
      <p:sp>
        <p:nvSpPr>
          <p:cNvPr id="44" name="Rectangle 43"/>
          <p:cNvSpPr/>
          <p:nvPr/>
        </p:nvSpPr>
        <p:spPr bwMode="auto">
          <a:xfrm>
            <a:off x="2407694" y="4186372"/>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5" name="ZoneTexte 44"/>
          <p:cNvSpPr txBox="1"/>
          <p:nvPr/>
        </p:nvSpPr>
        <p:spPr>
          <a:xfrm>
            <a:off x="4627243"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Proximité</a:t>
            </a:r>
          </a:p>
        </p:txBody>
      </p:sp>
      <p:sp>
        <p:nvSpPr>
          <p:cNvPr id="46" name="Rectangle 45"/>
          <p:cNvSpPr/>
          <p:nvPr/>
        </p:nvSpPr>
        <p:spPr bwMode="auto">
          <a:xfrm>
            <a:off x="4627243"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7" name="ZoneTexte 46"/>
          <p:cNvSpPr txBox="1"/>
          <p:nvPr/>
        </p:nvSpPr>
        <p:spPr>
          <a:xfrm>
            <a:off x="188145"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Social</a:t>
            </a:r>
          </a:p>
        </p:txBody>
      </p:sp>
      <p:sp>
        <p:nvSpPr>
          <p:cNvPr id="48" name="Rectangle 47"/>
          <p:cNvSpPr/>
          <p:nvPr/>
        </p:nvSpPr>
        <p:spPr bwMode="auto">
          <a:xfrm>
            <a:off x="188145"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49" name="ZoneTexte 48"/>
          <p:cNvSpPr txBox="1"/>
          <p:nvPr/>
        </p:nvSpPr>
        <p:spPr>
          <a:xfrm>
            <a:off x="2407694" y="5819757"/>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Environnemental</a:t>
            </a:r>
          </a:p>
        </p:txBody>
      </p:sp>
      <p:sp>
        <p:nvSpPr>
          <p:cNvPr id="50" name="Rectangle 49"/>
          <p:cNvSpPr/>
          <p:nvPr/>
        </p:nvSpPr>
        <p:spPr bwMode="auto">
          <a:xfrm>
            <a:off x="2407694" y="5819757"/>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1" name="ZoneTexte 50"/>
          <p:cNvSpPr txBox="1"/>
          <p:nvPr/>
        </p:nvSpPr>
        <p:spPr>
          <a:xfrm>
            <a:off x="4627243"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Sociétal</a:t>
            </a:r>
          </a:p>
        </p:txBody>
      </p:sp>
      <p:sp>
        <p:nvSpPr>
          <p:cNvPr id="52" name="Rectangle 51"/>
          <p:cNvSpPr/>
          <p:nvPr/>
        </p:nvSpPr>
        <p:spPr bwMode="auto">
          <a:xfrm>
            <a:off x="4627243"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3" name="ZoneTexte 52"/>
          <p:cNvSpPr txBox="1"/>
          <p:nvPr/>
        </p:nvSpPr>
        <p:spPr>
          <a:xfrm>
            <a:off x="1363579" y="7448588"/>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Vision d’avenir</a:t>
            </a:r>
          </a:p>
        </p:txBody>
      </p:sp>
      <p:sp>
        <p:nvSpPr>
          <p:cNvPr id="54" name="Rectangle 53"/>
          <p:cNvSpPr/>
          <p:nvPr/>
        </p:nvSpPr>
        <p:spPr bwMode="auto">
          <a:xfrm>
            <a:off x="1363579" y="7448588"/>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5" name="ZoneTexte 54"/>
          <p:cNvSpPr txBox="1"/>
          <p:nvPr/>
        </p:nvSpPr>
        <p:spPr>
          <a:xfrm>
            <a:off x="3583128" y="745232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Innovation</a:t>
            </a:r>
          </a:p>
        </p:txBody>
      </p:sp>
      <p:sp>
        <p:nvSpPr>
          <p:cNvPr id="56" name="Rectangle 55"/>
          <p:cNvSpPr/>
          <p:nvPr/>
        </p:nvSpPr>
        <p:spPr bwMode="auto">
          <a:xfrm>
            <a:off x="3583128" y="745232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57" name="Graphique 56"/>
          <p:cNvGraphicFramePr/>
          <p:nvPr>
            <p:extLst>
              <p:ext uri="{D42A27DB-BD31-4B8C-83A1-F6EECF244321}">
                <p14:modId xmlns:p14="http://schemas.microsoft.com/office/powerpoint/2010/main" val="1350590566"/>
              </p:ext>
            </p:extLst>
          </p:nvPr>
        </p:nvGraphicFramePr>
        <p:xfrm>
          <a:off x="2389762" y="4499992"/>
          <a:ext cx="2078476" cy="119481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8" name="Graphique 57"/>
          <p:cNvGraphicFramePr/>
          <p:nvPr>
            <p:extLst>
              <p:ext uri="{D42A27DB-BD31-4B8C-83A1-F6EECF244321}">
                <p14:modId xmlns:p14="http://schemas.microsoft.com/office/powerpoint/2010/main" val="3663941336"/>
              </p:ext>
            </p:extLst>
          </p:nvPr>
        </p:nvGraphicFramePr>
        <p:xfrm>
          <a:off x="4576360" y="4499992"/>
          <a:ext cx="2078476" cy="119481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9" name="Graphique 58"/>
          <p:cNvGraphicFramePr/>
          <p:nvPr>
            <p:extLst>
              <p:ext uri="{D42A27DB-BD31-4B8C-83A1-F6EECF244321}">
                <p14:modId xmlns:p14="http://schemas.microsoft.com/office/powerpoint/2010/main" val="19719816"/>
              </p:ext>
            </p:extLst>
          </p:nvPr>
        </p:nvGraphicFramePr>
        <p:xfrm>
          <a:off x="197899" y="6118374"/>
          <a:ext cx="2078476" cy="119190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0" name="Graphique 59"/>
          <p:cNvGraphicFramePr/>
          <p:nvPr>
            <p:extLst>
              <p:ext uri="{D42A27DB-BD31-4B8C-83A1-F6EECF244321}">
                <p14:modId xmlns:p14="http://schemas.microsoft.com/office/powerpoint/2010/main" val="3035857033"/>
              </p:ext>
            </p:extLst>
          </p:nvPr>
        </p:nvGraphicFramePr>
        <p:xfrm>
          <a:off x="2389762" y="6118374"/>
          <a:ext cx="2078476" cy="119190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1" name="Graphique 60"/>
          <p:cNvGraphicFramePr/>
          <p:nvPr>
            <p:extLst>
              <p:ext uri="{D42A27DB-BD31-4B8C-83A1-F6EECF244321}">
                <p14:modId xmlns:p14="http://schemas.microsoft.com/office/powerpoint/2010/main" val="4110920896"/>
              </p:ext>
            </p:extLst>
          </p:nvPr>
        </p:nvGraphicFramePr>
        <p:xfrm>
          <a:off x="4576360" y="6118374"/>
          <a:ext cx="2078476" cy="119190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2" name="Graphique 61"/>
          <p:cNvGraphicFramePr/>
          <p:nvPr>
            <p:extLst>
              <p:ext uri="{D42A27DB-BD31-4B8C-83A1-F6EECF244321}">
                <p14:modId xmlns:p14="http://schemas.microsoft.com/office/powerpoint/2010/main" val="2925856973"/>
              </p:ext>
            </p:extLst>
          </p:nvPr>
        </p:nvGraphicFramePr>
        <p:xfrm>
          <a:off x="1390909" y="7768850"/>
          <a:ext cx="2078476" cy="119190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3" name="Graphique 62"/>
          <p:cNvGraphicFramePr/>
          <p:nvPr>
            <p:extLst>
              <p:ext uri="{D42A27DB-BD31-4B8C-83A1-F6EECF244321}">
                <p14:modId xmlns:p14="http://schemas.microsoft.com/office/powerpoint/2010/main" val="3997305132"/>
              </p:ext>
            </p:extLst>
          </p:nvPr>
        </p:nvGraphicFramePr>
        <p:xfrm>
          <a:off x="3582772" y="7768850"/>
          <a:ext cx="2078476" cy="11919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4" name="Graphique 63"/>
          <p:cNvGraphicFramePr/>
          <p:nvPr>
            <p:extLst>
              <p:ext uri="{D42A27DB-BD31-4B8C-83A1-F6EECF244321}">
                <p14:modId xmlns:p14="http://schemas.microsoft.com/office/powerpoint/2010/main" val="212381130"/>
              </p:ext>
            </p:extLst>
          </p:nvPr>
        </p:nvGraphicFramePr>
        <p:xfrm>
          <a:off x="240237" y="2598039"/>
          <a:ext cx="3128408" cy="1366075"/>
        </p:xfrm>
        <a:graphic>
          <a:graphicData uri="http://schemas.openxmlformats.org/drawingml/2006/chart">
            <c:chart xmlns:c="http://schemas.openxmlformats.org/drawingml/2006/chart" xmlns:r="http://schemas.openxmlformats.org/officeDocument/2006/relationships" r:id="rId16"/>
          </a:graphicData>
        </a:graphic>
      </p:graphicFrame>
      <p:pic>
        <p:nvPicPr>
          <p:cNvPr id="37" name="Image 36"/>
          <p:cNvPicPr>
            <a:picLocks noChangeAspect="1"/>
          </p:cNvPicPr>
          <p:nvPr/>
        </p:nvPicPr>
        <p:blipFill>
          <a:blip r:embed="rId17" cstate="print"/>
          <a:stretch>
            <a:fillRect/>
          </a:stretch>
        </p:blipFill>
        <p:spPr>
          <a:xfrm>
            <a:off x="245457" y="2585521"/>
            <a:ext cx="519247" cy="330295"/>
          </a:xfrm>
          <a:prstGeom prst="rect">
            <a:avLst/>
          </a:prstGeom>
        </p:spPr>
      </p:pic>
    </p:spTree>
    <p:extLst>
      <p:ext uri="{BB962C8B-B14F-4D97-AF65-F5344CB8AC3E}">
        <p14:creationId xmlns:p14="http://schemas.microsoft.com/office/powerpoint/2010/main" val="3720411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27584"/>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Industrie et transports</a:t>
            </a:r>
            <a:endParaRPr lang="fr-FR" sz="1600" b="1" dirty="0">
              <a:solidFill>
                <a:schemeClr val="tx1">
                  <a:lumMod val="75000"/>
                  <a:lumOff val="25000"/>
                </a:schemeClr>
              </a:solidFill>
              <a:latin typeface="Book Antiqua" pitchFamily="18" charset="0"/>
              <a:cs typeface="Helvetica" pitchFamily="34" charset="0"/>
            </a:endParaRPr>
          </a:p>
        </p:txBody>
      </p:sp>
      <p:pic>
        <p:nvPicPr>
          <p:cNvPr id="40" name="Picture 2" descr="Logo de Société nationale des chemins de fer frança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4" y="1400793"/>
            <a:ext cx="918995" cy="45949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Résultat de recherche d'images pour &quot;ouibus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0522" y="1290901"/>
            <a:ext cx="688811" cy="68881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logo de Tesla Moto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98" y="1255140"/>
            <a:ext cx="556942" cy="7189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ésultat de recherche d'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8300" y="1466400"/>
            <a:ext cx="1143000" cy="390526"/>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bwMode="auto">
          <a:xfrm>
            <a:off x="223599" y="2195736"/>
            <a:ext cx="3145046" cy="1800200"/>
          </a:xfrm>
          <a:prstGeom prst="rect">
            <a:avLst/>
          </a:prstGeom>
          <a:noFill/>
          <a:ln w="6350" cap="flat" cmpd="sng" algn="ctr">
            <a:solidFill>
              <a:srgbClr val="0055A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38" name="Rectangle 37"/>
          <p:cNvSpPr/>
          <p:nvPr/>
        </p:nvSpPr>
        <p:spPr bwMode="auto">
          <a:xfrm>
            <a:off x="3512661" y="2195736"/>
            <a:ext cx="3130969" cy="1800200"/>
          </a:xfrm>
          <a:prstGeom prst="rect">
            <a:avLst/>
          </a:prstGeom>
          <a:noFill/>
          <a:ln w="6350" cap="flat" cmpd="sng" algn="ctr">
            <a:solidFill>
              <a:srgbClr val="0055A5"/>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39" name="ZoneTexte 38"/>
          <p:cNvSpPr txBox="1"/>
          <p:nvPr/>
        </p:nvSpPr>
        <p:spPr>
          <a:xfrm>
            <a:off x="470179" y="2267744"/>
            <a:ext cx="2736304" cy="307777"/>
          </a:xfrm>
          <a:prstGeom prst="rect">
            <a:avLst/>
          </a:prstGeom>
          <a:noFill/>
        </p:spPr>
        <p:txBody>
          <a:bodyPr wrap="square" rtlCol="0">
            <a:spAutoFit/>
          </a:bodyPr>
          <a:lstStyle/>
          <a:p>
            <a:pPr algn="ctr"/>
            <a:r>
              <a:rPr lang="fr-FR" sz="1400" b="1" dirty="0" smtClean="0">
                <a:solidFill>
                  <a:schemeClr val="tx1">
                    <a:lumMod val="85000"/>
                    <a:lumOff val="15000"/>
                  </a:schemeClr>
                </a:solidFill>
                <a:latin typeface="Book Antiqua" panose="02040602050305030304" pitchFamily="18" charset="0"/>
              </a:rPr>
              <a:t>Palmarès général</a:t>
            </a:r>
          </a:p>
        </p:txBody>
      </p:sp>
      <p:sp>
        <p:nvSpPr>
          <p:cNvPr id="42" name="ZoneTexte 41"/>
          <p:cNvSpPr txBox="1"/>
          <p:nvPr/>
        </p:nvSpPr>
        <p:spPr>
          <a:xfrm>
            <a:off x="3524314" y="2229244"/>
            <a:ext cx="3119316" cy="1555605"/>
          </a:xfrm>
          <a:prstGeom prst="rect">
            <a:avLst/>
          </a:prstGeom>
          <a:noFill/>
        </p:spPr>
        <p:txBody>
          <a:bodyPr wrap="square" tIns="108000" rtlCol="0">
            <a:spAutoFit/>
          </a:bodyPr>
          <a:lstStyle/>
          <a:p>
            <a:pPr algn="ctr"/>
            <a:r>
              <a:rPr lang="fr-FR" sz="1400" b="1" dirty="0" smtClean="0">
                <a:solidFill>
                  <a:schemeClr val="tx1">
                    <a:lumMod val="85000"/>
                    <a:lumOff val="15000"/>
                  </a:schemeClr>
                </a:solidFill>
                <a:latin typeface="Book Antiqua" panose="02040602050305030304" pitchFamily="18" charset="0"/>
              </a:rPr>
              <a:t>Réputation moyenne</a:t>
            </a:r>
          </a:p>
          <a:p>
            <a:pPr algn="ctr"/>
            <a:r>
              <a:rPr lang="fr-FR" sz="1400" b="1" dirty="0" smtClean="0">
                <a:solidFill>
                  <a:schemeClr val="tx1">
                    <a:lumMod val="85000"/>
                    <a:lumOff val="15000"/>
                  </a:schemeClr>
                </a:solidFill>
                <a:latin typeface="Book Antiqua" panose="02040602050305030304" pitchFamily="18" charset="0"/>
              </a:rPr>
              <a:t>du secteur</a:t>
            </a:r>
            <a:endParaRPr lang="fr-FR" sz="1200" dirty="0" smtClean="0">
              <a:solidFill>
                <a:schemeClr val="tx1">
                  <a:lumMod val="85000"/>
                  <a:lumOff val="15000"/>
                </a:schemeClr>
              </a:solidFill>
              <a:latin typeface="Book Antiqua" panose="02040602050305030304" pitchFamily="18" charset="0"/>
            </a:endParaRPr>
          </a:p>
          <a:p>
            <a:pPr algn="ctr"/>
            <a:endParaRPr lang="fr-FR" sz="500" dirty="0" smtClean="0">
              <a:latin typeface="Book Antiqua" panose="02040602050305030304" pitchFamily="18" charset="0"/>
            </a:endParaRPr>
          </a:p>
          <a:p>
            <a:pPr lvl="0" algn="ctr">
              <a:spcBef>
                <a:spcPts val="600"/>
              </a:spcBef>
            </a:pPr>
            <a:r>
              <a:rPr lang="fr-FR" b="1" dirty="0" smtClean="0">
                <a:solidFill>
                  <a:srgbClr val="0055A5"/>
                </a:solidFill>
                <a:latin typeface="Book Antiqua" panose="02040602050305030304" pitchFamily="18" charset="0"/>
              </a:rPr>
              <a:t>70 % </a:t>
            </a:r>
            <a:r>
              <a:rPr lang="fr-FR" sz="1400" dirty="0" smtClean="0">
                <a:solidFill>
                  <a:srgbClr val="0055A5"/>
                </a:solidFill>
                <a:latin typeface="Book Antiqua" panose="02040602050305030304" pitchFamily="18" charset="0"/>
              </a:rPr>
              <a:t>d’opinions positives</a:t>
            </a:r>
            <a:endParaRPr lang="fr-FR" dirty="0" smtClean="0">
              <a:solidFill>
                <a:srgbClr val="0055A5"/>
              </a:solidFill>
              <a:latin typeface="Book Antiqua" panose="02040602050305030304" pitchFamily="18" charset="0"/>
            </a:endParaRPr>
          </a:p>
          <a:p>
            <a:pPr lvl="0" algn="ctr"/>
            <a:endParaRPr lang="fr-FR" sz="1300" b="1" dirty="0">
              <a:solidFill>
                <a:srgbClr val="C00000"/>
              </a:solidFill>
              <a:latin typeface="Book Antiqua" panose="02040602050305030304" pitchFamily="18" charset="0"/>
            </a:endParaRPr>
          </a:p>
          <a:p>
            <a:pPr lvl="0" algn="ctr"/>
            <a:r>
              <a:rPr lang="fr-FR" sz="1200" dirty="0" smtClean="0">
                <a:solidFill>
                  <a:schemeClr val="tx1">
                    <a:lumMod val="75000"/>
                    <a:lumOff val="25000"/>
                  </a:schemeClr>
                </a:solidFill>
                <a:latin typeface="Book Antiqua" panose="02040602050305030304" pitchFamily="18" charset="0"/>
              </a:rPr>
              <a:t>Moyenne 30 entreprises : </a:t>
            </a:r>
            <a:r>
              <a:rPr lang="fr-FR" sz="1600" b="1" dirty="0" smtClean="0">
                <a:solidFill>
                  <a:srgbClr val="0055A5"/>
                </a:solidFill>
                <a:latin typeface="Book Antiqua" panose="02040602050305030304" pitchFamily="18" charset="0"/>
              </a:rPr>
              <a:t>69 %</a:t>
            </a:r>
            <a:endParaRPr lang="fr-FR" sz="1800" b="1" dirty="0">
              <a:solidFill>
                <a:srgbClr val="0055A5"/>
              </a:solidFill>
              <a:latin typeface="Book Antiqua" panose="02040602050305030304" pitchFamily="18" charset="0"/>
            </a:endParaRPr>
          </a:p>
        </p:txBody>
      </p:sp>
      <p:sp>
        <p:nvSpPr>
          <p:cNvPr id="45" name="ZoneTexte 44"/>
          <p:cNvSpPr txBox="1"/>
          <p:nvPr/>
        </p:nvSpPr>
        <p:spPr>
          <a:xfrm>
            <a:off x="188145"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Confiance</a:t>
            </a:r>
          </a:p>
        </p:txBody>
      </p:sp>
      <p:sp>
        <p:nvSpPr>
          <p:cNvPr id="46" name="Rectangle 45"/>
          <p:cNvSpPr/>
          <p:nvPr/>
        </p:nvSpPr>
        <p:spPr bwMode="auto">
          <a:xfrm>
            <a:off x="188145"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47" name="Graphique 46"/>
          <p:cNvGraphicFramePr/>
          <p:nvPr>
            <p:extLst>
              <p:ext uri="{D42A27DB-BD31-4B8C-83A1-F6EECF244321}">
                <p14:modId xmlns:p14="http://schemas.microsoft.com/office/powerpoint/2010/main" val="340201840"/>
              </p:ext>
            </p:extLst>
          </p:nvPr>
        </p:nvGraphicFramePr>
        <p:xfrm>
          <a:off x="44624" y="4499992"/>
          <a:ext cx="2078476" cy="1194816"/>
        </p:xfrm>
        <a:graphic>
          <a:graphicData uri="http://schemas.openxmlformats.org/drawingml/2006/chart">
            <c:chart xmlns:c="http://schemas.openxmlformats.org/drawingml/2006/chart" xmlns:r="http://schemas.openxmlformats.org/officeDocument/2006/relationships" r:id="rId7"/>
          </a:graphicData>
        </a:graphic>
      </p:graphicFrame>
      <p:sp>
        <p:nvSpPr>
          <p:cNvPr id="48" name="ZoneTexte 47"/>
          <p:cNvSpPr txBox="1"/>
          <p:nvPr/>
        </p:nvSpPr>
        <p:spPr>
          <a:xfrm>
            <a:off x="2407694" y="4186372"/>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Qualité</a:t>
            </a:r>
          </a:p>
        </p:txBody>
      </p:sp>
      <p:sp>
        <p:nvSpPr>
          <p:cNvPr id="49" name="Rectangle 48"/>
          <p:cNvSpPr/>
          <p:nvPr/>
        </p:nvSpPr>
        <p:spPr bwMode="auto">
          <a:xfrm>
            <a:off x="2407694" y="4186372"/>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0" name="ZoneTexte 49"/>
          <p:cNvSpPr txBox="1"/>
          <p:nvPr/>
        </p:nvSpPr>
        <p:spPr>
          <a:xfrm>
            <a:off x="4627243"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Proximité</a:t>
            </a:r>
          </a:p>
        </p:txBody>
      </p:sp>
      <p:sp>
        <p:nvSpPr>
          <p:cNvPr id="51" name="Rectangle 50"/>
          <p:cNvSpPr/>
          <p:nvPr/>
        </p:nvSpPr>
        <p:spPr bwMode="auto">
          <a:xfrm>
            <a:off x="4627243"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2" name="ZoneTexte 51"/>
          <p:cNvSpPr txBox="1"/>
          <p:nvPr/>
        </p:nvSpPr>
        <p:spPr>
          <a:xfrm>
            <a:off x="188145"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Social</a:t>
            </a:r>
          </a:p>
        </p:txBody>
      </p:sp>
      <p:sp>
        <p:nvSpPr>
          <p:cNvPr id="53" name="Rectangle 52"/>
          <p:cNvSpPr/>
          <p:nvPr/>
        </p:nvSpPr>
        <p:spPr bwMode="auto">
          <a:xfrm>
            <a:off x="188145"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4" name="ZoneTexte 53"/>
          <p:cNvSpPr txBox="1"/>
          <p:nvPr/>
        </p:nvSpPr>
        <p:spPr>
          <a:xfrm>
            <a:off x="2407694" y="5819757"/>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Environnemental</a:t>
            </a:r>
          </a:p>
        </p:txBody>
      </p:sp>
      <p:sp>
        <p:nvSpPr>
          <p:cNvPr id="55" name="Rectangle 54"/>
          <p:cNvSpPr/>
          <p:nvPr/>
        </p:nvSpPr>
        <p:spPr bwMode="auto">
          <a:xfrm>
            <a:off x="2407694" y="5819757"/>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6" name="ZoneTexte 55"/>
          <p:cNvSpPr txBox="1"/>
          <p:nvPr/>
        </p:nvSpPr>
        <p:spPr>
          <a:xfrm>
            <a:off x="4627243"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Sociétal</a:t>
            </a:r>
          </a:p>
        </p:txBody>
      </p:sp>
      <p:sp>
        <p:nvSpPr>
          <p:cNvPr id="57" name="Rectangle 56"/>
          <p:cNvSpPr/>
          <p:nvPr/>
        </p:nvSpPr>
        <p:spPr bwMode="auto">
          <a:xfrm>
            <a:off x="4627243"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58" name="ZoneTexte 57"/>
          <p:cNvSpPr txBox="1"/>
          <p:nvPr/>
        </p:nvSpPr>
        <p:spPr>
          <a:xfrm>
            <a:off x="1363579" y="7448588"/>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Vision d’avenir</a:t>
            </a:r>
          </a:p>
        </p:txBody>
      </p:sp>
      <p:sp>
        <p:nvSpPr>
          <p:cNvPr id="59" name="Rectangle 58"/>
          <p:cNvSpPr/>
          <p:nvPr/>
        </p:nvSpPr>
        <p:spPr bwMode="auto">
          <a:xfrm>
            <a:off x="1363579" y="7448588"/>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60" name="ZoneTexte 59"/>
          <p:cNvSpPr txBox="1"/>
          <p:nvPr/>
        </p:nvSpPr>
        <p:spPr>
          <a:xfrm>
            <a:off x="3583128" y="745232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Innovation</a:t>
            </a:r>
          </a:p>
        </p:txBody>
      </p:sp>
      <p:sp>
        <p:nvSpPr>
          <p:cNvPr id="61" name="Rectangle 60"/>
          <p:cNvSpPr/>
          <p:nvPr/>
        </p:nvSpPr>
        <p:spPr bwMode="auto">
          <a:xfrm>
            <a:off x="3583128" y="745232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62" name="Graphique 61"/>
          <p:cNvGraphicFramePr/>
          <p:nvPr>
            <p:extLst>
              <p:ext uri="{D42A27DB-BD31-4B8C-83A1-F6EECF244321}">
                <p14:modId xmlns:p14="http://schemas.microsoft.com/office/powerpoint/2010/main" val="2080752814"/>
              </p:ext>
            </p:extLst>
          </p:nvPr>
        </p:nvGraphicFramePr>
        <p:xfrm>
          <a:off x="2236487" y="4499992"/>
          <a:ext cx="2078476" cy="119481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3" name="Graphique 62"/>
          <p:cNvGraphicFramePr/>
          <p:nvPr>
            <p:extLst>
              <p:ext uri="{D42A27DB-BD31-4B8C-83A1-F6EECF244321}">
                <p14:modId xmlns:p14="http://schemas.microsoft.com/office/powerpoint/2010/main" val="2123153373"/>
              </p:ext>
            </p:extLst>
          </p:nvPr>
        </p:nvGraphicFramePr>
        <p:xfrm>
          <a:off x="4576360" y="4499992"/>
          <a:ext cx="2078476" cy="119481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4" name="Graphique 63"/>
          <p:cNvGraphicFramePr/>
          <p:nvPr>
            <p:extLst>
              <p:ext uri="{D42A27DB-BD31-4B8C-83A1-F6EECF244321}">
                <p14:modId xmlns:p14="http://schemas.microsoft.com/office/powerpoint/2010/main" val="1108349278"/>
              </p:ext>
            </p:extLst>
          </p:nvPr>
        </p:nvGraphicFramePr>
        <p:xfrm>
          <a:off x="197899" y="6118374"/>
          <a:ext cx="2078476" cy="119190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5" name="Graphique 64"/>
          <p:cNvGraphicFramePr/>
          <p:nvPr>
            <p:extLst>
              <p:ext uri="{D42A27DB-BD31-4B8C-83A1-F6EECF244321}">
                <p14:modId xmlns:p14="http://schemas.microsoft.com/office/powerpoint/2010/main" val="2252913894"/>
              </p:ext>
            </p:extLst>
          </p:nvPr>
        </p:nvGraphicFramePr>
        <p:xfrm>
          <a:off x="2389762" y="6118374"/>
          <a:ext cx="2078476" cy="119190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1" name="Graphique 90"/>
          <p:cNvGraphicFramePr/>
          <p:nvPr>
            <p:extLst>
              <p:ext uri="{D42A27DB-BD31-4B8C-83A1-F6EECF244321}">
                <p14:modId xmlns:p14="http://schemas.microsoft.com/office/powerpoint/2010/main" val="1972406234"/>
              </p:ext>
            </p:extLst>
          </p:nvPr>
        </p:nvGraphicFramePr>
        <p:xfrm>
          <a:off x="4576360" y="6118374"/>
          <a:ext cx="2078476" cy="119190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2" name="Graphique 91"/>
          <p:cNvGraphicFramePr/>
          <p:nvPr>
            <p:extLst>
              <p:ext uri="{D42A27DB-BD31-4B8C-83A1-F6EECF244321}">
                <p14:modId xmlns:p14="http://schemas.microsoft.com/office/powerpoint/2010/main" val="3373531148"/>
              </p:ext>
            </p:extLst>
          </p:nvPr>
        </p:nvGraphicFramePr>
        <p:xfrm>
          <a:off x="1304082" y="7768850"/>
          <a:ext cx="2078476" cy="119190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93" name="Graphique 92"/>
          <p:cNvGraphicFramePr/>
          <p:nvPr>
            <p:extLst>
              <p:ext uri="{D42A27DB-BD31-4B8C-83A1-F6EECF244321}">
                <p14:modId xmlns:p14="http://schemas.microsoft.com/office/powerpoint/2010/main" val="3966446605"/>
              </p:ext>
            </p:extLst>
          </p:nvPr>
        </p:nvGraphicFramePr>
        <p:xfrm>
          <a:off x="3385992" y="7768850"/>
          <a:ext cx="2078476" cy="119190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4" name="Graphique 93"/>
          <p:cNvGraphicFramePr/>
          <p:nvPr>
            <p:extLst>
              <p:ext uri="{D42A27DB-BD31-4B8C-83A1-F6EECF244321}">
                <p14:modId xmlns:p14="http://schemas.microsoft.com/office/powerpoint/2010/main" val="3152570928"/>
              </p:ext>
            </p:extLst>
          </p:nvPr>
        </p:nvGraphicFramePr>
        <p:xfrm>
          <a:off x="240237" y="2598039"/>
          <a:ext cx="3128408" cy="1366075"/>
        </p:xfrm>
        <a:graphic>
          <a:graphicData uri="http://schemas.openxmlformats.org/drawingml/2006/chart">
            <c:chart xmlns:c="http://schemas.openxmlformats.org/drawingml/2006/chart" xmlns:r="http://schemas.openxmlformats.org/officeDocument/2006/relationships" r:id="rId15"/>
          </a:graphicData>
        </a:graphic>
      </p:graphicFrame>
      <p:pic>
        <p:nvPicPr>
          <p:cNvPr id="41" name="Image 40"/>
          <p:cNvPicPr>
            <a:picLocks noChangeAspect="1"/>
          </p:cNvPicPr>
          <p:nvPr/>
        </p:nvPicPr>
        <p:blipFill>
          <a:blip r:embed="rId16" cstate="print"/>
          <a:stretch>
            <a:fillRect/>
          </a:stretch>
        </p:blipFill>
        <p:spPr>
          <a:xfrm>
            <a:off x="317465" y="2585521"/>
            <a:ext cx="519247" cy="330295"/>
          </a:xfrm>
          <a:prstGeom prst="rect">
            <a:avLst/>
          </a:prstGeom>
        </p:spPr>
      </p:pic>
      <p:pic>
        <p:nvPicPr>
          <p:cNvPr id="2" name="Imag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63579" y="1362537"/>
            <a:ext cx="1772816" cy="656653"/>
          </a:xfrm>
          <a:prstGeom prst="rect">
            <a:avLst/>
          </a:prstGeom>
        </p:spPr>
      </p:pic>
    </p:spTree>
    <p:extLst>
      <p:ext uri="{BB962C8B-B14F-4D97-AF65-F5344CB8AC3E}">
        <p14:creationId xmlns:p14="http://schemas.microsoft.com/office/powerpoint/2010/main" val="3530885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6" descr="ViaVoice7_livres.jpg"/>
          <p:cNvPicPr>
            <a:picLocks noChangeAspect="1"/>
          </p:cNvPicPr>
          <p:nvPr/>
        </p:nvPicPr>
        <p:blipFill>
          <a:blip r:embed="rId2" cstate="print">
            <a:grayscl/>
          </a:blip>
          <a:srcRect/>
          <a:stretch>
            <a:fillRect/>
          </a:stretch>
        </p:blipFill>
        <p:spPr bwMode="auto">
          <a:xfrm>
            <a:off x="0" y="-36513"/>
            <a:ext cx="6858000" cy="9180513"/>
          </a:xfrm>
          <a:prstGeom prst="rect">
            <a:avLst/>
          </a:prstGeom>
          <a:noFill/>
          <a:ln w="9525">
            <a:noFill/>
            <a:miter lim="800000"/>
            <a:headEnd/>
            <a:tailEnd/>
          </a:ln>
        </p:spPr>
      </p:pic>
      <p:pic>
        <p:nvPicPr>
          <p:cNvPr id="10243" name="Image 19" descr="AV.png"/>
          <p:cNvPicPr>
            <a:picLocks noChangeAspect="1"/>
          </p:cNvPicPr>
          <p:nvPr/>
        </p:nvPicPr>
        <p:blipFill>
          <a:blip r:embed="rId3" cstate="print">
            <a:grayscl/>
          </a:blip>
          <a:srcRect/>
          <a:stretch>
            <a:fillRect/>
          </a:stretch>
        </p:blipFill>
        <p:spPr bwMode="auto">
          <a:xfrm>
            <a:off x="918550" y="6588224"/>
            <a:ext cx="918262" cy="576164"/>
          </a:xfrm>
          <a:prstGeom prst="rect">
            <a:avLst/>
          </a:prstGeom>
          <a:noFill/>
          <a:ln w="9525">
            <a:noFill/>
            <a:miter lim="800000"/>
            <a:headEnd/>
            <a:tailEnd/>
          </a:ln>
        </p:spPr>
      </p:pic>
      <p:sp>
        <p:nvSpPr>
          <p:cNvPr id="10244" name="Rectangle 5"/>
          <p:cNvSpPr>
            <a:spLocks noChangeArrowheads="1"/>
          </p:cNvSpPr>
          <p:nvPr/>
        </p:nvSpPr>
        <p:spPr bwMode="auto">
          <a:xfrm>
            <a:off x="1945084" y="6516216"/>
            <a:ext cx="3932188" cy="789221"/>
          </a:xfrm>
          <a:prstGeom prst="rect">
            <a:avLst/>
          </a:prstGeom>
          <a:noFill/>
          <a:ln w="9525">
            <a:noFill/>
            <a:miter lim="800000"/>
            <a:headEnd/>
            <a:tailEnd/>
          </a:ln>
        </p:spPr>
        <p:txBody>
          <a:bodyPr wrap="square" lIns="95788" tIns="47894" rIns="95788" bIns="47894">
            <a:spAutoFit/>
          </a:bodyPr>
          <a:lstStyle/>
          <a:p>
            <a:pPr>
              <a:lnSpc>
                <a:spcPts val="2725"/>
              </a:lnSpc>
            </a:pPr>
            <a:r>
              <a:rPr lang="fr-FR" b="1" dirty="0" smtClean="0">
                <a:solidFill>
                  <a:schemeClr val="bg1"/>
                </a:solidFill>
                <a:latin typeface="Book Antiqua" pitchFamily="18" charset="0"/>
              </a:rPr>
              <a:t>Ensemble des résultats</a:t>
            </a:r>
          </a:p>
          <a:p>
            <a:pPr>
              <a:lnSpc>
                <a:spcPts val="2725"/>
              </a:lnSpc>
            </a:pPr>
            <a:r>
              <a:rPr lang="fr-FR" b="1" dirty="0" smtClean="0">
                <a:solidFill>
                  <a:schemeClr val="bg1"/>
                </a:solidFill>
                <a:latin typeface="Book Antiqua" pitchFamily="18" charset="0"/>
              </a:rPr>
              <a:t>par indicateur</a:t>
            </a:r>
            <a:endParaRPr lang="fr-FR" b="1" dirty="0">
              <a:solidFill>
                <a:schemeClr val="bg1"/>
              </a:solidFill>
              <a:latin typeface="Book Antiqua" pitchFamily="18" charset="0"/>
            </a:endParaRPr>
          </a:p>
        </p:txBody>
      </p:sp>
    </p:spTree>
    <p:extLst>
      <p:ext uri="{BB962C8B-B14F-4D97-AF65-F5344CB8AC3E}">
        <p14:creationId xmlns:p14="http://schemas.microsoft.com/office/powerpoint/2010/main" val="4180539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55576"/>
            <a:ext cx="6858000" cy="338554"/>
          </a:xfrm>
          <a:prstGeom prst="rect">
            <a:avLst/>
          </a:prstGeom>
        </p:spPr>
        <p:txBody>
          <a:bodyPr>
            <a:spAutoFit/>
          </a:bodyPr>
          <a:lstStyle/>
          <a:p>
            <a:pPr algn="ctr">
              <a:buClr>
                <a:schemeClr val="accent1"/>
              </a:buClr>
              <a:buSzPct val="120000"/>
              <a:defRPr/>
            </a:pPr>
            <a:r>
              <a:rPr lang="fr-FR" sz="1600" b="1" dirty="0">
                <a:solidFill>
                  <a:schemeClr val="tx1">
                    <a:lumMod val="75000"/>
                    <a:lumOff val="25000"/>
                  </a:schemeClr>
                </a:solidFill>
                <a:latin typeface="Book Antiqua" pitchFamily="18" charset="0"/>
                <a:cs typeface="Helvetica" pitchFamily="34" charset="0"/>
              </a:rPr>
              <a:t>C</a:t>
            </a:r>
            <a:r>
              <a:rPr lang="fr-FR" sz="1600" b="1" dirty="0" smtClean="0">
                <a:solidFill>
                  <a:schemeClr val="tx1">
                    <a:lumMod val="75000"/>
                    <a:lumOff val="25000"/>
                  </a:schemeClr>
                </a:solidFill>
                <a:latin typeface="Book Antiqua" pitchFamily="18" charset="0"/>
                <a:cs typeface="Helvetica" pitchFamily="34" charset="0"/>
              </a:rPr>
              <a:t>onfiance</a:t>
            </a:r>
            <a:endParaRPr lang="fr-FR" sz="1600" b="1" dirty="0">
              <a:solidFill>
                <a:schemeClr val="tx1">
                  <a:lumMod val="75000"/>
                  <a:lumOff val="25000"/>
                </a:schemeClr>
              </a:solidFill>
              <a:latin typeface="Book Antiqua" pitchFamily="18" charset="0"/>
              <a:cs typeface="Helvetica" pitchFamily="34" charset="0"/>
            </a:endParaRPr>
          </a:p>
        </p:txBody>
      </p:sp>
      <p:graphicFrame>
        <p:nvGraphicFramePr>
          <p:cNvPr id="7" name="Graphique 9"/>
          <p:cNvGraphicFramePr>
            <a:graphicFrameLocks/>
          </p:cNvGraphicFramePr>
          <p:nvPr>
            <p:extLst>
              <p:ext uri="{D42A27DB-BD31-4B8C-83A1-F6EECF244321}">
                <p14:modId xmlns:p14="http://schemas.microsoft.com/office/powerpoint/2010/main" val="3050671004"/>
              </p:ext>
            </p:extLst>
          </p:nvPr>
        </p:nvGraphicFramePr>
        <p:xfrm>
          <a:off x="260648" y="1619673"/>
          <a:ext cx="6408440" cy="7200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p:cNvSpPr txBox="1"/>
          <p:nvPr/>
        </p:nvSpPr>
        <p:spPr>
          <a:xfrm>
            <a:off x="188913" y="1259632"/>
            <a:ext cx="6480175" cy="261937"/>
          </a:xfrm>
          <a:prstGeom prst="rect">
            <a:avLst/>
          </a:prstGeom>
          <a:noFill/>
          <a:ln>
            <a:solidFill>
              <a:schemeClr val="bg1">
                <a:lumMod val="85000"/>
              </a:schemeClr>
            </a:solidFill>
          </a:ln>
        </p:spPr>
        <p:txBody>
          <a:bodyPr>
            <a:spAutoFit/>
          </a:bodyPr>
          <a:lstStyle/>
          <a:p>
            <a:pPr algn="just">
              <a:defRPr/>
            </a:pPr>
            <a:r>
              <a:rPr lang="fr-FR" sz="1100" dirty="0">
                <a:latin typeface="Book Antiqua" pitchFamily="18" charset="0"/>
                <a:cs typeface="Helvetica" pitchFamily="34" charset="0"/>
              </a:rPr>
              <a:t>Pour chacune des entreprises suivantes, diriez-vous que…</a:t>
            </a:r>
          </a:p>
        </p:txBody>
      </p:sp>
      <p:sp>
        <p:nvSpPr>
          <p:cNvPr id="8" name="ZoneTexte 7"/>
          <p:cNvSpPr txBox="1"/>
          <p:nvPr/>
        </p:nvSpPr>
        <p:spPr>
          <a:xfrm>
            <a:off x="1268760" y="8869883"/>
            <a:ext cx="4824536" cy="246221"/>
          </a:xfrm>
          <a:prstGeom prst="rect">
            <a:avLst/>
          </a:prstGeom>
          <a:noFill/>
        </p:spPr>
        <p:txBody>
          <a:bodyPr wrap="square" rtlCol="0">
            <a:spAutoFit/>
          </a:bodyPr>
          <a:lstStyle/>
          <a:p>
            <a:r>
              <a:rPr lang="fr-FR" sz="1000" i="1" dirty="0" smtClean="0">
                <a:solidFill>
                  <a:schemeClr val="tx1">
                    <a:lumMod val="75000"/>
                    <a:lumOff val="25000"/>
                  </a:schemeClr>
                </a:solidFill>
                <a:latin typeface="Book Antiqua" panose="02040602050305030304" pitchFamily="18" charset="0"/>
              </a:rPr>
              <a:t>Pour chaque entreprise, % établi sur la base des personnes connaissant l’entreprise </a:t>
            </a:r>
            <a:endParaRPr lang="fr-FR" sz="1000" i="1" dirty="0">
              <a:solidFill>
                <a:schemeClr val="tx1">
                  <a:lumMod val="75000"/>
                  <a:lumOff val="25000"/>
                </a:schemeClr>
              </a:solidFill>
              <a:latin typeface="Book Antiqua" panose="02040602050305030304" pitchFamily="18" charset="0"/>
            </a:endParaRPr>
          </a:p>
        </p:txBody>
      </p:sp>
      <p:sp>
        <p:nvSpPr>
          <p:cNvPr id="10" name="ZoneTexte 9"/>
          <p:cNvSpPr txBox="1"/>
          <p:nvPr/>
        </p:nvSpPr>
        <p:spPr>
          <a:xfrm>
            <a:off x="5157192" y="5285591"/>
            <a:ext cx="1224136" cy="241980"/>
          </a:xfrm>
          <a:prstGeom prst="rect">
            <a:avLst/>
          </a:prstGeom>
          <a:noFill/>
          <a:ln>
            <a:solidFill>
              <a:schemeClr val="bg1">
                <a:lumMod val="75000"/>
              </a:schemeClr>
            </a:solidFill>
          </a:ln>
        </p:spPr>
        <p:txBody>
          <a:bodyPr wrap="square" lIns="36000" tIns="36000" rIns="36000" bIns="36000" rtlCol="0" anchor="ctr" anchorCtr="1">
            <a:spAutoFit/>
          </a:bodyPr>
          <a:lstStyle/>
          <a:p>
            <a:pPr algn="ctr"/>
            <a:r>
              <a:rPr lang="fr-FR" sz="1100" b="1" dirty="0" smtClean="0">
                <a:solidFill>
                  <a:srgbClr val="007445"/>
                </a:solidFill>
                <a:latin typeface="Book Antiqua" panose="02040602050305030304" pitchFamily="18" charset="0"/>
              </a:rPr>
              <a:t>Moyenne = 51 %</a:t>
            </a:r>
            <a:endParaRPr lang="fr-FR" sz="1100" b="1" dirty="0">
              <a:solidFill>
                <a:srgbClr val="007445"/>
              </a:solidFill>
              <a:latin typeface="Book Antiqua" panose="02040602050305030304" pitchFamily="18" charset="0"/>
            </a:endParaRPr>
          </a:p>
        </p:txBody>
      </p:sp>
    </p:spTree>
    <p:extLst>
      <p:ext uri="{BB962C8B-B14F-4D97-AF65-F5344CB8AC3E}">
        <p14:creationId xmlns:p14="http://schemas.microsoft.com/office/powerpoint/2010/main" val="465425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77062"/>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Qualité des prestations</a:t>
            </a:r>
            <a:endParaRPr lang="fr-FR" sz="1600" b="1" dirty="0">
              <a:solidFill>
                <a:schemeClr val="tx1">
                  <a:lumMod val="75000"/>
                  <a:lumOff val="25000"/>
                </a:schemeClr>
              </a:solidFill>
              <a:latin typeface="Book Antiqua" pitchFamily="18" charset="0"/>
              <a:cs typeface="Helvetica" pitchFamily="34" charset="0"/>
            </a:endParaRPr>
          </a:p>
        </p:txBody>
      </p:sp>
      <p:graphicFrame>
        <p:nvGraphicFramePr>
          <p:cNvPr id="7" name="Graphique 9"/>
          <p:cNvGraphicFramePr>
            <a:graphicFrameLocks/>
          </p:cNvGraphicFramePr>
          <p:nvPr>
            <p:extLst>
              <p:ext uri="{D42A27DB-BD31-4B8C-83A1-F6EECF244321}">
                <p14:modId xmlns:p14="http://schemas.microsoft.com/office/powerpoint/2010/main" val="1934606416"/>
              </p:ext>
            </p:extLst>
          </p:nvPr>
        </p:nvGraphicFramePr>
        <p:xfrm>
          <a:off x="260648" y="1619672"/>
          <a:ext cx="6408440" cy="7200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p:cNvSpPr txBox="1"/>
          <p:nvPr/>
        </p:nvSpPr>
        <p:spPr>
          <a:xfrm>
            <a:off x="188913" y="1259632"/>
            <a:ext cx="6480175" cy="261937"/>
          </a:xfrm>
          <a:prstGeom prst="rect">
            <a:avLst/>
          </a:prstGeom>
          <a:noFill/>
          <a:ln>
            <a:solidFill>
              <a:schemeClr val="bg1">
                <a:lumMod val="85000"/>
              </a:schemeClr>
            </a:solidFill>
          </a:ln>
        </p:spPr>
        <p:txBody>
          <a:bodyPr>
            <a:spAutoFit/>
          </a:bodyPr>
          <a:lstStyle/>
          <a:p>
            <a:pPr algn="just">
              <a:defRPr/>
            </a:pPr>
            <a:r>
              <a:rPr lang="fr-FR" sz="1100" dirty="0">
                <a:latin typeface="Book Antiqua" pitchFamily="18" charset="0"/>
                <a:cs typeface="Helvetica" pitchFamily="34" charset="0"/>
              </a:rPr>
              <a:t>Pour chacune des entreprises suivantes, diriez-vous que…</a:t>
            </a:r>
          </a:p>
        </p:txBody>
      </p:sp>
      <p:sp>
        <p:nvSpPr>
          <p:cNvPr id="13" name="ZoneTexte 12"/>
          <p:cNvSpPr txBox="1"/>
          <p:nvPr/>
        </p:nvSpPr>
        <p:spPr>
          <a:xfrm>
            <a:off x="1268760" y="8869883"/>
            <a:ext cx="4824536" cy="246221"/>
          </a:xfrm>
          <a:prstGeom prst="rect">
            <a:avLst/>
          </a:prstGeom>
          <a:noFill/>
        </p:spPr>
        <p:txBody>
          <a:bodyPr wrap="square" rtlCol="0">
            <a:spAutoFit/>
          </a:bodyPr>
          <a:lstStyle/>
          <a:p>
            <a:r>
              <a:rPr lang="fr-FR" sz="1000" i="1" dirty="0" smtClean="0">
                <a:solidFill>
                  <a:schemeClr val="tx1">
                    <a:lumMod val="75000"/>
                    <a:lumOff val="25000"/>
                  </a:schemeClr>
                </a:solidFill>
                <a:latin typeface="Book Antiqua" panose="02040602050305030304" pitchFamily="18" charset="0"/>
              </a:rPr>
              <a:t>Pour chaque entreprise, % établi sur la base des personnes connaissant l’entreprise </a:t>
            </a:r>
            <a:endParaRPr lang="fr-FR" sz="1000" i="1" dirty="0">
              <a:solidFill>
                <a:schemeClr val="tx1">
                  <a:lumMod val="75000"/>
                  <a:lumOff val="25000"/>
                </a:schemeClr>
              </a:solidFill>
              <a:latin typeface="Book Antiqua" panose="02040602050305030304" pitchFamily="18" charset="0"/>
            </a:endParaRPr>
          </a:p>
        </p:txBody>
      </p:sp>
      <p:sp>
        <p:nvSpPr>
          <p:cNvPr id="8" name="ZoneTexte 7"/>
          <p:cNvSpPr txBox="1"/>
          <p:nvPr/>
        </p:nvSpPr>
        <p:spPr>
          <a:xfrm>
            <a:off x="5157192" y="5724128"/>
            <a:ext cx="1224136" cy="241980"/>
          </a:xfrm>
          <a:prstGeom prst="rect">
            <a:avLst/>
          </a:prstGeom>
          <a:noFill/>
          <a:ln>
            <a:solidFill>
              <a:schemeClr val="bg1">
                <a:lumMod val="75000"/>
              </a:schemeClr>
            </a:solidFill>
          </a:ln>
        </p:spPr>
        <p:txBody>
          <a:bodyPr wrap="square" lIns="36000" tIns="36000" rIns="36000" bIns="36000" rtlCol="0" anchor="ctr" anchorCtr="1">
            <a:spAutoFit/>
          </a:bodyPr>
          <a:lstStyle/>
          <a:p>
            <a:pPr algn="ctr"/>
            <a:r>
              <a:rPr lang="fr-FR" sz="1100" b="1" dirty="0" smtClean="0">
                <a:solidFill>
                  <a:srgbClr val="007445"/>
                </a:solidFill>
                <a:latin typeface="Book Antiqua" panose="02040602050305030304" pitchFamily="18" charset="0"/>
              </a:rPr>
              <a:t>Moyenne = 52 %</a:t>
            </a:r>
            <a:endParaRPr lang="fr-FR" sz="1100" b="1" dirty="0">
              <a:solidFill>
                <a:srgbClr val="007445"/>
              </a:solidFill>
              <a:latin typeface="Book Antiqua" panose="02040602050305030304" pitchFamily="18" charset="0"/>
            </a:endParaRPr>
          </a:p>
        </p:txBody>
      </p:sp>
    </p:spTree>
    <p:extLst>
      <p:ext uri="{BB962C8B-B14F-4D97-AF65-F5344CB8AC3E}">
        <p14:creationId xmlns:p14="http://schemas.microsoft.com/office/powerpoint/2010/main" val="842926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55576"/>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Proximité</a:t>
            </a:r>
            <a:endParaRPr lang="fr-FR" sz="1600" b="1" dirty="0">
              <a:solidFill>
                <a:schemeClr val="tx1">
                  <a:lumMod val="75000"/>
                  <a:lumOff val="25000"/>
                </a:schemeClr>
              </a:solidFill>
              <a:latin typeface="Book Antiqua" pitchFamily="18" charset="0"/>
              <a:cs typeface="Helvetica" pitchFamily="34" charset="0"/>
            </a:endParaRPr>
          </a:p>
        </p:txBody>
      </p:sp>
      <p:sp>
        <p:nvSpPr>
          <p:cNvPr id="8" name="ZoneTexte 7"/>
          <p:cNvSpPr txBox="1"/>
          <p:nvPr/>
        </p:nvSpPr>
        <p:spPr>
          <a:xfrm>
            <a:off x="188913" y="1259632"/>
            <a:ext cx="6480175" cy="261937"/>
          </a:xfrm>
          <a:prstGeom prst="rect">
            <a:avLst/>
          </a:prstGeom>
          <a:noFill/>
          <a:ln>
            <a:solidFill>
              <a:schemeClr val="bg1">
                <a:lumMod val="85000"/>
              </a:schemeClr>
            </a:solidFill>
          </a:ln>
        </p:spPr>
        <p:txBody>
          <a:bodyPr>
            <a:spAutoFit/>
          </a:bodyPr>
          <a:lstStyle/>
          <a:p>
            <a:pPr algn="just">
              <a:defRPr/>
            </a:pPr>
            <a:r>
              <a:rPr lang="fr-FR" sz="1100" dirty="0">
                <a:latin typeface="Book Antiqua" pitchFamily="18" charset="0"/>
                <a:cs typeface="Helvetica" pitchFamily="34" charset="0"/>
              </a:rPr>
              <a:t>Pour chacune des entreprises suivantes, diriez-vous que…</a:t>
            </a:r>
          </a:p>
        </p:txBody>
      </p:sp>
      <p:sp>
        <p:nvSpPr>
          <p:cNvPr id="10" name="ZoneTexte 9"/>
          <p:cNvSpPr txBox="1"/>
          <p:nvPr/>
        </p:nvSpPr>
        <p:spPr>
          <a:xfrm>
            <a:off x="1268760" y="8869883"/>
            <a:ext cx="4824536" cy="246221"/>
          </a:xfrm>
          <a:prstGeom prst="rect">
            <a:avLst/>
          </a:prstGeom>
          <a:noFill/>
        </p:spPr>
        <p:txBody>
          <a:bodyPr wrap="square" rtlCol="0">
            <a:spAutoFit/>
          </a:bodyPr>
          <a:lstStyle/>
          <a:p>
            <a:r>
              <a:rPr lang="fr-FR" sz="1000" i="1" dirty="0" smtClean="0">
                <a:solidFill>
                  <a:schemeClr val="tx1">
                    <a:lumMod val="75000"/>
                    <a:lumOff val="25000"/>
                  </a:schemeClr>
                </a:solidFill>
                <a:latin typeface="Book Antiqua" panose="02040602050305030304" pitchFamily="18" charset="0"/>
              </a:rPr>
              <a:t>Pour chaque entreprise, % établi sur la base des personnes connaissant l’entreprise </a:t>
            </a:r>
            <a:endParaRPr lang="fr-FR" sz="1000" i="1" dirty="0">
              <a:solidFill>
                <a:schemeClr val="tx1">
                  <a:lumMod val="75000"/>
                  <a:lumOff val="25000"/>
                </a:schemeClr>
              </a:solidFill>
              <a:latin typeface="Book Antiqua" panose="02040602050305030304" pitchFamily="18" charset="0"/>
            </a:endParaRPr>
          </a:p>
        </p:txBody>
      </p:sp>
      <p:graphicFrame>
        <p:nvGraphicFramePr>
          <p:cNvPr id="11" name="Graphique 9"/>
          <p:cNvGraphicFramePr>
            <a:graphicFrameLocks/>
          </p:cNvGraphicFramePr>
          <p:nvPr>
            <p:extLst>
              <p:ext uri="{D42A27DB-BD31-4B8C-83A1-F6EECF244321}">
                <p14:modId xmlns:p14="http://schemas.microsoft.com/office/powerpoint/2010/main" val="2428659452"/>
              </p:ext>
            </p:extLst>
          </p:nvPr>
        </p:nvGraphicFramePr>
        <p:xfrm>
          <a:off x="260648" y="1619672"/>
          <a:ext cx="6408440" cy="7200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4293096" y="5338132"/>
            <a:ext cx="1224136" cy="241980"/>
          </a:xfrm>
          <a:prstGeom prst="rect">
            <a:avLst/>
          </a:prstGeom>
          <a:noFill/>
          <a:ln>
            <a:solidFill>
              <a:schemeClr val="bg1">
                <a:lumMod val="75000"/>
              </a:schemeClr>
            </a:solidFill>
          </a:ln>
        </p:spPr>
        <p:txBody>
          <a:bodyPr wrap="square" lIns="36000" tIns="36000" rIns="36000" bIns="36000" rtlCol="0" anchor="ctr" anchorCtr="1">
            <a:spAutoFit/>
          </a:bodyPr>
          <a:lstStyle/>
          <a:p>
            <a:pPr algn="ctr"/>
            <a:r>
              <a:rPr lang="fr-FR" sz="1100" b="1" dirty="0" smtClean="0">
                <a:solidFill>
                  <a:srgbClr val="007445"/>
                </a:solidFill>
                <a:latin typeface="Book Antiqua" panose="02040602050305030304" pitchFamily="18" charset="0"/>
              </a:rPr>
              <a:t>Moyenne = 32 %</a:t>
            </a:r>
            <a:endParaRPr lang="fr-FR" sz="1100" b="1" dirty="0">
              <a:solidFill>
                <a:srgbClr val="007445"/>
              </a:solidFill>
              <a:latin typeface="Book Antiqua" panose="02040602050305030304" pitchFamily="18" charset="0"/>
            </a:endParaRPr>
          </a:p>
        </p:txBody>
      </p:sp>
    </p:spTree>
    <p:extLst>
      <p:ext uri="{BB962C8B-B14F-4D97-AF65-F5344CB8AC3E}">
        <p14:creationId xmlns:p14="http://schemas.microsoft.com/office/powerpoint/2010/main" val="1955336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77062"/>
            <a:ext cx="6858000" cy="338554"/>
          </a:xfrm>
          <a:prstGeom prst="rect">
            <a:avLst/>
          </a:prstGeom>
        </p:spPr>
        <p:txBody>
          <a:bodyPr>
            <a:spAutoFit/>
          </a:bodyPr>
          <a:lstStyle/>
          <a:p>
            <a:pPr algn="ctr">
              <a:buClr>
                <a:schemeClr val="accent1"/>
              </a:buClr>
              <a:buSzPct val="120000"/>
              <a:defRPr/>
            </a:pPr>
            <a:r>
              <a:rPr lang="fr-FR" sz="1600" b="1" dirty="0">
                <a:solidFill>
                  <a:schemeClr val="tx1">
                    <a:lumMod val="75000"/>
                    <a:lumOff val="25000"/>
                  </a:schemeClr>
                </a:solidFill>
                <a:latin typeface="Book Antiqua" pitchFamily="18" charset="0"/>
                <a:cs typeface="Helvetica" pitchFamily="34" charset="0"/>
              </a:rPr>
              <a:t>Responsabilité </a:t>
            </a:r>
            <a:r>
              <a:rPr lang="fr-FR" sz="1600" b="1" dirty="0" smtClean="0">
                <a:solidFill>
                  <a:schemeClr val="tx1">
                    <a:lumMod val="75000"/>
                    <a:lumOff val="25000"/>
                  </a:schemeClr>
                </a:solidFill>
                <a:latin typeface="Book Antiqua" pitchFamily="18" charset="0"/>
                <a:cs typeface="Helvetica" pitchFamily="34" charset="0"/>
              </a:rPr>
              <a:t>sociale</a:t>
            </a:r>
            <a:endParaRPr lang="fr-FR" sz="1600" b="1" dirty="0">
              <a:solidFill>
                <a:schemeClr val="tx1">
                  <a:lumMod val="75000"/>
                  <a:lumOff val="25000"/>
                </a:schemeClr>
              </a:solidFill>
              <a:latin typeface="Book Antiqua" pitchFamily="18" charset="0"/>
              <a:cs typeface="Helvetica" pitchFamily="34" charset="0"/>
            </a:endParaRPr>
          </a:p>
        </p:txBody>
      </p:sp>
      <p:sp>
        <p:nvSpPr>
          <p:cNvPr id="8" name="ZoneTexte 7"/>
          <p:cNvSpPr txBox="1"/>
          <p:nvPr/>
        </p:nvSpPr>
        <p:spPr>
          <a:xfrm>
            <a:off x="188913" y="1259632"/>
            <a:ext cx="6480175" cy="261937"/>
          </a:xfrm>
          <a:prstGeom prst="rect">
            <a:avLst/>
          </a:prstGeom>
          <a:noFill/>
          <a:ln>
            <a:solidFill>
              <a:schemeClr val="bg1">
                <a:lumMod val="85000"/>
              </a:schemeClr>
            </a:solidFill>
          </a:ln>
        </p:spPr>
        <p:txBody>
          <a:bodyPr>
            <a:spAutoFit/>
          </a:bodyPr>
          <a:lstStyle/>
          <a:p>
            <a:pPr algn="just">
              <a:defRPr/>
            </a:pPr>
            <a:r>
              <a:rPr lang="fr-FR" sz="1100" dirty="0">
                <a:latin typeface="Book Antiqua" pitchFamily="18" charset="0"/>
                <a:cs typeface="Helvetica" pitchFamily="34" charset="0"/>
              </a:rPr>
              <a:t>Pour chacune des entreprises suivantes, diriez-vous que…</a:t>
            </a:r>
          </a:p>
        </p:txBody>
      </p:sp>
      <p:sp>
        <p:nvSpPr>
          <p:cNvPr id="10" name="ZoneTexte 9"/>
          <p:cNvSpPr txBox="1"/>
          <p:nvPr/>
        </p:nvSpPr>
        <p:spPr>
          <a:xfrm>
            <a:off x="1268760" y="8869883"/>
            <a:ext cx="4824536" cy="246221"/>
          </a:xfrm>
          <a:prstGeom prst="rect">
            <a:avLst/>
          </a:prstGeom>
          <a:noFill/>
        </p:spPr>
        <p:txBody>
          <a:bodyPr wrap="square" rtlCol="0">
            <a:spAutoFit/>
          </a:bodyPr>
          <a:lstStyle/>
          <a:p>
            <a:r>
              <a:rPr lang="fr-FR" sz="1000" i="1" dirty="0" smtClean="0">
                <a:solidFill>
                  <a:schemeClr val="tx1">
                    <a:lumMod val="75000"/>
                    <a:lumOff val="25000"/>
                  </a:schemeClr>
                </a:solidFill>
                <a:latin typeface="Book Antiqua" panose="02040602050305030304" pitchFamily="18" charset="0"/>
              </a:rPr>
              <a:t>Pour chaque entreprise, % établi sur la base des personnes connaissant l’entreprise </a:t>
            </a:r>
            <a:endParaRPr lang="fr-FR" sz="1000" i="1" dirty="0">
              <a:solidFill>
                <a:schemeClr val="tx1">
                  <a:lumMod val="75000"/>
                  <a:lumOff val="25000"/>
                </a:schemeClr>
              </a:solidFill>
              <a:latin typeface="Book Antiqua" panose="02040602050305030304" pitchFamily="18" charset="0"/>
            </a:endParaRPr>
          </a:p>
        </p:txBody>
      </p:sp>
      <p:graphicFrame>
        <p:nvGraphicFramePr>
          <p:cNvPr id="11" name="Graphique 9"/>
          <p:cNvGraphicFramePr>
            <a:graphicFrameLocks/>
          </p:cNvGraphicFramePr>
          <p:nvPr>
            <p:extLst>
              <p:ext uri="{D42A27DB-BD31-4B8C-83A1-F6EECF244321}">
                <p14:modId xmlns:p14="http://schemas.microsoft.com/office/powerpoint/2010/main" val="583257170"/>
              </p:ext>
            </p:extLst>
          </p:nvPr>
        </p:nvGraphicFramePr>
        <p:xfrm>
          <a:off x="260648" y="1619672"/>
          <a:ext cx="6408440" cy="7200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3861048" y="4860032"/>
            <a:ext cx="1152128" cy="241980"/>
          </a:xfrm>
          <a:prstGeom prst="rect">
            <a:avLst/>
          </a:prstGeom>
          <a:noFill/>
          <a:ln>
            <a:solidFill>
              <a:schemeClr val="bg1">
                <a:lumMod val="75000"/>
              </a:schemeClr>
            </a:solidFill>
          </a:ln>
        </p:spPr>
        <p:txBody>
          <a:bodyPr wrap="square" lIns="36000" tIns="36000" rIns="36000" bIns="36000" rtlCol="0" anchor="ctr" anchorCtr="1">
            <a:spAutoFit/>
          </a:bodyPr>
          <a:lstStyle/>
          <a:p>
            <a:pPr algn="ctr"/>
            <a:r>
              <a:rPr lang="fr-FR" sz="1100" b="1" dirty="0" smtClean="0">
                <a:solidFill>
                  <a:srgbClr val="007445"/>
                </a:solidFill>
                <a:latin typeface="Book Antiqua" panose="02040602050305030304" pitchFamily="18" charset="0"/>
              </a:rPr>
              <a:t>Moyenne = 21 %</a:t>
            </a:r>
            <a:endParaRPr lang="fr-FR" sz="1100" b="1" dirty="0">
              <a:solidFill>
                <a:srgbClr val="007445"/>
              </a:solidFill>
              <a:latin typeface="Book Antiqua" panose="02040602050305030304" pitchFamily="18" charset="0"/>
            </a:endParaRPr>
          </a:p>
        </p:txBody>
      </p:sp>
    </p:spTree>
    <p:extLst>
      <p:ext uri="{BB962C8B-B14F-4D97-AF65-F5344CB8AC3E}">
        <p14:creationId xmlns:p14="http://schemas.microsoft.com/office/powerpoint/2010/main" val="844295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0" y="827088"/>
            <a:ext cx="6858000" cy="338554"/>
          </a:xfrm>
          <a:prstGeom prst="rect">
            <a:avLst/>
          </a:prstGeom>
          <a:noFill/>
        </p:spPr>
        <p:txBody>
          <a:bodyPr>
            <a:spAutoFit/>
          </a:bodyPr>
          <a:lstStyle/>
          <a:p>
            <a:pPr algn="ctr">
              <a:defRPr/>
            </a:pPr>
            <a:r>
              <a:rPr lang="fr-FR" sz="1600" b="1" dirty="0" smtClean="0">
                <a:solidFill>
                  <a:schemeClr val="tx1">
                    <a:lumMod val="75000"/>
                    <a:lumOff val="25000"/>
                  </a:schemeClr>
                </a:solidFill>
                <a:latin typeface="Book Antiqua" pitchFamily="18" charset="0"/>
                <a:cs typeface="Helvetica" pitchFamily="34" charset="0"/>
              </a:rPr>
              <a:t>Sommaire et modalités de réalisation</a:t>
            </a:r>
            <a:endParaRPr lang="fr-FR" sz="1600" b="1" dirty="0">
              <a:solidFill>
                <a:schemeClr val="tx1">
                  <a:lumMod val="75000"/>
                  <a:lumOff val="25000"/>
                </a:schemeClr>
              </a:solidFill>
              <a:latin typeface="Book Antiqua" pitchFamily="18" charset="0"/>
              <a:cs typeface="Helvetica" pitchFamily="34" charset="0"/>
            </a:endParaRPr>
          </a:p>
        </p:txBody>
      </p:sp>
      <p:sp>
        <p:nvSpPr>
          <p:cNvPr id="5" name="Rectangle 4" descr="Parchemin"/>
          <p:cNvSpPr>
            <a:spLocks noChangeArrowheads="1"/>
          </p:cNvSpPr>
          <p:nvPr/>
        </p:nvSpPr>
        <p:spPr bwMode="auto">
          <a:xfrm>
            <a:off x="764704" y="1619672"/>
            <a:ext cx="5328592" cy="3816424"/>
          </a:xfrm>
          <a:prstGeom prst="rect">
            <a:avLst/>
          </a:prstGeom>
          <a:noFill/>
          <a:ln w="9525">
            <a:solidFill>
              <a:schemeClr val="bg1">
                <a:lumMod val="75000"/>
              </a:schemeClr>
            </a:solidFill>
            <a:miter lim="800000"/>
            <a:headEnd/>
            <a:tailEnd/>
          </a:ln>
        </p:spPr>
        <p:txBody>
          <a:bodyPr lIns="144000" tIns="144000" rIns="144000" bIns="144000"/>
          <a:lstStyle/>
          <a:p>
            <a:pPr algn="just">
              <a:spcBef>
                <a:spcPts val="0"/>
              </a:spcBef>
              <a:defRPr/>
            </a:pPr>
            <a:r>
              <a:rPr lang="fr-FR" sz="1100" b="1" dirty="0" smtClean="0">
                <a:solidFill>
                  <a:schemeClr val="tx1">
                    <a:lumMod val="85000"/>
                    <a:lumOff val="15000"/>
                  </a:schemeClr>
                </a:solidFill>
                <a:latin typeface="Book Antiqua" pitchFamily="18" charset="0"/>
              </a:rPr>
              <a:t>Trophées de la réputation et principaux enseignements</a:t>
            </a:r>
          </a:p>
          <a:p>
            <a:pPr marL="230400" indent="-230400" algn="just">
              <a:spcBef>
                <a:spcPts val="0"/>
              </a:spcBef>
              <a:buClr>
                <a:schemeClr val="tx1">
                  <a:lumMod val="85000"/>
                  <a:lumOff val="15000"/>
                </a:schemeClr>
              </a:buClr>
              <a:buFont typeface="+mj-lt"/>
              <a:buAutoNum type="arabicPeriod" startAt="4"/>
              <a:defRPr/>
            </a:pPr>
            <a:r>
              <a:rPr lang="fr-FR" sz="1100" dirty="0" smtClean="0">
                <a:solidFill>
                  <a:schemeClr val="tx1">
                    <a:lumMod val="85000"/>
                    <a:lumOff val="15000"/>
                  </a:schemeClr>
                </a:solidFill>
                <a:latin typeface="Book Antiqua" pitchFamily="18" charset="0"/>
              </a:rPr>
              <a:t>Les trophées 2017</a:t>
            </a:r>
          </a:p>
          <a:p>
            <a:pPr marL="230400" indent="-230400" algn="just">
              <a:spcBef>
                <a:spcPts val="0"/>
              </a:spcBef>
              <a:buClr>
                <a:schemeClr val="tx1">
                  <a:lumMod val="85000"/>
                  <a:lumOff val="15000"/>
                </a:schemeClr>
              </a:buClr>
              <a:buFont typeface="+mj-lt"/>
              <a:buAutoNum type="arabicPeriod" startAt="4"/>
              <a:defRPr/>
            </a:pPr>
            <a:r>
              <a:rPr lang="fr-FR" sz="1100" dirty="0" smtClean="0">
                <a:solidFill>
                  <a:schemeClr val="tx1">
                    <a:lumMod val="85000"/>
                    <a:lumOff val="15000"/>
                  </a:schemeClr>
                </a:solidFill>
                <a:latin typeface="Book Antiqua" pitchFamily="18" charset="0"/>
              </a:rPr>
              <a:t>Le classement général</a:t>
            </a:r>
          </a:p>
          <a:p>
            <a:pPr marL="230400" indent="-230400" algn="just">
              <a:spcBef>
                <a:spcPts val="0"/>
              </a:spcBef>
              <a:buClr>
                <a:schemeClr val="tx1">
                  <a:lumMod val="85000"/>
                  <a:lumOff val="15000"/>
                </a:schemeClr>
              </a:buClr>
              <a:buFont typeface="+mj-lt"/>
              <a:buAutoNum type="arabicPeriod" startAt="4"/>
              <a:defRPr/>
            </a:pPr>
            <a:r>
              <a:rPr lang="fr-FR" sz="1100" dirty="0" smtClean="0">
                <a:solidFill>
                  <a:schemeClr val="tx1">
                    <a:lumMod val="85000"/>
                    <a:lumOff val="15000"/>
                  </a:schemeClr>
                </a:solidFill>
                <a:latin typeface="Book Antiqua" pitchFamily="18" charset="0"/>
              </a:rPr>
              <a:t>Synthèse des enseignements</a:t>
            </a:r>
          </a:p>
          <a:p>
            <a:pPr algn="just">
              <a:spcBef>
                <a:spcPts val="0"/>
              </a:spcBef>
              <a:defRPr/>
            </a:pPr>
            <a:endParaRPr lang="fr-FR" sz="600" dirty="0">
              <a:solidFill>
                <a:schemeClr val="tx1">
                  <a:lumMod val="85000"/>
                  <a:lumOff val="15000"/>
                </a:schemeClr>
              </a:solidFill>
              <a:latin typeface="Book Antiqua" pitchFamily="18" charset="0"/>
            </a:endParaRPr>
          </a:p>
          <a:p>
            <a:pPr algn="just">
              <a:spcBef>
                <a:spcPts val="0"/>
              </a:spcBef>
              <a:defRPr/>
            </a:pPr>
            <a:r>
              <a:rPr lang="fr-FR" sz="1100" b="1" dirty="0">
                <a:solidFill>
                  <a:schemeClr val="tx1">
                    <a:lumMod val="85000"/>
                    <a:lumOff val="15000"/>
                  </a:schemeClr>
                </a:solidFill>
                <a:latin typeface="Book Antiqua" pitchFamily="18" charset="0"/>
              </a:rPr>
              <a:t>R</a:t>
            </a:r>
            <a:r>
              <a:rPr lang="fr-FR" sz="1100" b="1" dirty="0" smtClean="0">
                <a:solidFill>
                  <a:schemeClr val="tx1">
                    <a:lumMod val="85000"/>
                    <a:lumOff val="15000"/>
                  </a:schemeClr>
                </a:solidFill>
                <a:latin typeface="Book Antiqua" pitchFamily="18" charset="0"/>
              </a:rPr>
              <a:t>ésultats par secteurs d’activité</a:t>
            </a:r>
          </a:p>
          <a:p>
            <a:pPr marL="228600" indent="-228600" algn="just">
              <a:spcBef>
                <a:spcPts val="0"/>
              </a:spcBef>
              <a:buClr>
                <a:schemeClr val="tx1">
                  <a:lumMod val="85000"/>
                  <a:lumOff val="15000"/>
                </a:schemeClr>
              </a:buClr>
              <a:buFont typeface="+mj-lt"/>
              <a:buAutoNum type="arabicPeriod" startAt="9"/>
              <a:defRPr/>
            </a:pPr>
            <a:r>
              <a:rPr lang="fr-FR" sz="1100" dirty="0" smtClean="0">
                <a:solidFill>
                  <a:schemeClr val="tx1">
                    <a:lumMod val="85000"/>
                    <a:lumOff val="15000"/>
                  </a:schemeClr>
                </a:solidFill>
                <a:latin typeface="Book Antiqua" pitchFamily="18" charset="0"/>
              </a:rPr>
              <a:t>Distribution</a:t>
            </a:r>
          </a:p>
          <a:p>
            <a:pPr marL="228600" indent="-228600" algn="just">
              <a:spcBef>
                <a:spcPts val="0"/>
              </a:spcBef>
              <a:buClr>
                <a:schemeClr val="tx1">
                  <a:lumMod val="85000"/>
                  <a:lumOff val="15000"/>
                </a:schemeClr>
              </a:buClr>
              <a:buFont typeface="+mj-lt"/>
              <a:buAutoNum type="arabicPeriod" startAt="9"/>
              <a:defRPr/>
            </a:pPr>
            <a:r>
              <a:rPr lang="fr-FR" sz="1100" dirty="0" smtClean="0">
                <a:solidFill>
                  <a:schemeClr val="tx1">
                    <a:lumMod val="85000"/>
                    <a:lumOff val="15000"/>
                  </a:schemeClr>
                </a:solidFill>
                <a:latin typeface="Book Antiqua" pitchFamily="18" charset="0"/>
              </a:rPr>
              <a:t>Grande consommation</a:t>
            </a:r>
          </a:p>
          <a:p>
            <a:pPr marL="228600" indent="-228600" algn="just">
              <a:spcBef>
                <a:spcPts val="0"/>
              </a:spcBef>
              <a:buClr>
                <a:schemeClr val="tx1">
                  <a:lumMod val="85000"/>
                  <a:lumOff val="15000"/>
                </a:schemeClr>
              </a:buClr>
              <a:buFont typeface="+mj-lt"/>
              <a:buAutoNum type="arabicPeriod" startAt="9"/>
              <a:defRPr/>
            </a:pPr>
            <a:r>
              <a:rPr lang="fr-FR" sz="1100" dirty="0" smtClean="0">
                <a:solidFill>
                  <a:schemeClr val="tx1">
                    <a:lumMod val="85000"/>
                    <a:lumOff val="15000"/>
                  </a:schemeClr>
                </a:solidFill>
                <a:latin typeface="Book Antiqua" pitchFamily="18" charset="0"/>
              </a:rPr>
              <a:t>Nouvelles technologies</a:t>
            </a:r>
          </a:p>
          <a:p>
            <a:pPr marL="228600" indent="-228600" algn="just">
              <a:spcBef>
                <a:spcPts val="0"/>
              </a:spcBef>
              <a:buClr>
                <a:schemeClr val="tx1">
                  <a:lumMod val="85000"/>
                  <a:lumOff val="15000"/>
                </a:schemeClr>
              </a:buClr>
              <a:buFont typeface="+mj-lt"/>
              <a:buAutoNum type="arabicPeriod" startAt="9"/>
              <a:defRPr/>
            </a:pPr>
            <a:r>
              <a:rPr lang="fr-FR" sz="1100" dirty="0" smtClean="0">
                <a:solidFill>
                  <a:schemeClr val="tx1">
                    <a:lumMod val="85000"/>
                    <a:lumOff val="15000"/>
                  </a:schemeClr>
                </a:solidFill>
                <a:latin typeface="Book Antiqua" pitchFamily="18" charset="0"/>
              </a:rPr>
              <a:t>Tourisme et loisirs</a:t>
            </a:r>
          </a:p>
          <a:p>
            <a:pPr marL="228600" indent="-228600" algn="just">
              <a:spcBef>
                <a:spcPts val="0"/>
              </a:spcBef>
              <a:buClr>
                <a:schemeClr val="tx1">
                  <a:lumMod val="85000"/>
                  <a:lumOff val="15000"/>
                </a:schemeClr>
              </a:buClr>
              <a:buFont typeface="+mj-lt"/>
              <a:buAutoNum type="arabicPeriod" startAt="9"/>
              <a:defRPr/>
            </a:pPr>
            <a:r>
              <a:rPr lang="fr-FR" sz="1100" dirty="0" smtClean="0">
                <a:solidFill>
                  <a:schemeClr val="tx1">
                    <a:lumMod val="85000"/>
                    <a:lumOff val="15000"/>
                  </a:schemeClr>
                </a:solidFill>
                <a:latin typeface="Book Antiqua" pitchFamily="18" charset="0"/>
              </a:rPr>
              <a:t>Services</a:t>
            </a:r>
            <a:r>
              <a:rPr lang="fr-FR" sz="1100" dirty="0">
                <a:solidFill>
                  <a:schemeClr val="tx1">
                    <a:lumMod val="85000"/>
                    <a:lumOff val="15000"/>
                  </a:schemeClr>
                </a:solidFill>
                <a:latin typeface="Book Antiqua" pitchFamily="18" charset="0"/>
              </a:rPr>
              <a:t>, banque et </a:t>
            </a:r>
            <a:r>
              <a:rPr lang="fr-FR" sz="1100" dirty="0" smtClean="0">
                <a:solidFill>
                  <a:schemeClr val="tx1">
                    <a:lumMod val="85000"/>
                    <a:lumOff val="15000"/>
                  </a:schemeClr>
                </a:solidFill>
                <a:latin typeface="Book Antiqua" pitchFamily="18" charset="0"/>
              </a:rPr>
              <a:t>assurance</a:t>
            </a:r>
          </a:p>
          <a:p>
            <a:pPr marL="228600" indent="-228600" algn="just">
              <a:spcBef>
                <a:spcPts val="0"/>
              </a:spcBef>
              <a:buClr>
                <a:schemeClr val="tx1">
                  <a:lumMod val="85000"/>
                  <a:lumOff val="15000"/>
                </a:schemeClr>
              </a:buClr>
              <a:buFont typeface="+mj-lt"/>
              <a:buAutoNum type="arabicPeriod" startAt="9"/>
              <a:defRPr/>
            </a:pPr>
            <a:r>
              <a:rPr lang="fr-FR" sz="1100" dirty="0">
                <a:solidFill>
                  <a:schemeClr val="tx1">
                    <a:lumMod val="85000"/>
                    <a:lumOff val="15000"/>
                  </a:schemeClr>
                </a:solidFill>
                <a:latin typeface="Book Antiqua" pitchFamily="18" charset="0"/>
              </a:rPr>
              <a:t>Industrie et </a:t>
            </a:r>
            <a:r>
              <a:rPr lang="fr-FR" sz="1100" dirty="0" smtClean="0">
                <a:solidFill>
                  <a:schemeClr val="tx1">
                    <a:lumMod val="85000"/>
                    <a:lumOff val="15000"/>
                  </a:schemeClr>
                </a:solidFill>
                <a:latin typeface="Book Antiqua" pitchFamily="18" charset="0"/>
              </a:rPr>
              <a:t>transports</a:t>
            </a:r>
          </a:p>
          <a:p>
            <a:pPr algn="just">
              <a:spcBef>
                <a:spcPts val="0"/>
              </a:spcBef>
              <a:defRPr/>
            </a:pPr>
            <a:endParaRPr lang="fr-FR" sz="600" dirty="0">
              <a:solidFill>
                <a:schemeClr val="tx1">
                  <a:lumMod val="85000"/>
                  <a:lumOff val="15000"/>
                </a:schemeClr>
              </a:solidFill>
              <a:latin typeface="Book Antiqua" pitchFamily="18" charset="0"/>
            </a:endParaRPr>
          </a:p>
          <a:p>
            <a:pPr algn="just">
              <a:spcBef>
                <a:spcPts val="0"/>
              </a:spcBef>
              <a:defRPr/>
            </a:pPr>
            <a:r>
              <a:rPr lang="fr-FR" sz="1100" b="1" dirty="0" smtClean="0">
                <a:solidFill>
                  <a:schemeClr val="tx1">
                    <a:lumMod val="85000"/>
                    <a:lumOff val="15000"/>
                  </a:schemeClr>
                </a:solidFill>
                <a:latin typeface="Book Antiqua" pitchFamily="18" charset="0"/>
              </a:rPr>
              <a:t>Ensemble des résultats par indicateur</a:t>
            </a:r>
          </a:p>
          <a:p>
            <a:pPr marL="228600" indent="-228600" algn="just">
              <a:spcBef>
                <a:spcPts val="0"/>
              </a:spcBef>
              <a:buClr>
                <a:schemeClr val="tx1">
                  <a:lumMod val="85000"/>
                  <a:lumOff val="15000"/>
                </a:schemeClr>
              </a:buClr>
              <a:buFont typeface="+mj-lt"/>
              <a:buAutoNum type="arabicPeriod" startAt="16"/>
              <a:defRPr/>
            </a:pPr>
            <a:r>
              <a:rPr lang="fr-FR" sz="1100" dirty="0" smtClean="0">
                <a:solidFill>
                  <a:schemeClr val="tx1">
                    <a:lumMod val="85000"/>
                    <a:lumOff val="15000"/>
                  </a:schemeClr>
                </a:solidFill>
                <a:latin typeface="Book Antiqua" pitchFamily="18" charset="0"/>
              </a:rPr>
              <a:t>Confiance</a:t>
            </a:r>
          </a:p>
          <a:p>
            <a:pPr marL="228600" indent="-228600" algn="just">
              <a:spcBef>
                <a:spcPts val="0"/>
              </a:spcBef>
              <a:buClr>
                <a:schemeClr val="tx1">
                  <a:lumMod val="85000"/>
                  <a:lumOff val="15000"/>
                </a:schemeClr>
              </a:buClr>
              <a:buFont typeface="+mj-lt"/>
              <a:buAutoNum type="arabicPeriod" startAt="16"/>
              <a:defRPr/>
            </a:pPr>
            <a:r>
              <a:rPr lang="fr-FR" sz="1100" dirty="0" smtClean="0">
                <a:solidFill>
                  <a:schemeClr val="tx1">
                    <a:lumMod val="85000"/>
                    <a:lumOff val="15000"/>
                  </a:schemeClr>
                </a:solidFill>
                <a:latin typeface="Book Antiqua" pitchFamily="18" charset="0"/>
              </a:rPr>
              <a:t>Qualité des prestations</a:t>
            </a:r>
          </a:p>
          <a:p>
            <a:pPr marL="228600" indent="-228600" algn="just">
              <a:spcBef>
                <a:spcPts val="0"/>
              </a:spcBef>
              <a:buClr>
                <a:schemeClr val="tx1">
                  <a:lumMod val="85000"/>
                  <a:lumOff val="15000"/>
                </a:schemeClr>
              </a:buClr>
              <a:buFont typeface="+mj-lt"/>
              <a:buAutoNum type="arabicPeriod" startAt="16"/>
              <a:defRPr/>
            </a:pPr>
            <a:r>
              <a:rPr lang="fr-FR" sz="1100" dirty="0" smtClean="0">
                <a:solidFill>
                  <a:schemeClr val="tx1">
                    <a:lumMod val="85000"/>
                    <a:lumOff val="15000"/>
                  </a:schemeClr>
                </a:solidFill>
                <a:latin typeface="Book Antiqua" pitchFamily="18" charset="0"/>
              </a:rPr>
              <a:t>Proximité</a:t>
            </a:r>
          </a:p>
          <a:p>
            <a:pPr marL="228600" indent="-228600" algn="just">
              <a:spcBef>
                <a:spcPts val="0"/>
              </a:spcBef>
              <a:buClr>
                <a:schemeClr val="tx1">
                  <a:lumMod val="85000"/>
                  <a:lumOff val="15000"/>
                </a:schemeClr>
              </a:buClr>
              <a:buFont typeface="+mj-lt"/>
              <a:buAutoNum type="arabicPeriod" startAt="16"/>
              <a:defRPr/>
            </a:pPr>
            <a:r>
              <a:rPr lang="fr-FR" sz="1100" dirty="0">
                <a:solidFill>
                  <a:schemeClr val="tx1">
                    <a:lumMod val="85000"/>
                    <a:lumOff val="15000"/>
                  </a:schemeClr>
                </a:solidFill>
                <a:latin typeface="Book Antiqua" pitchFamily="18" charset="0"/>
              </a:rPr>
              <a:t>Responsabilité </a:t>
            </a:r>
            <a:r>
              <a:rPr lang="fr-FR" sz="1100" dirty="0" smtClean="0">
                <a:solidFill>
                  <a:schemeClr val="tx1">
                    <a:lumMod val="85000"/>
                    <a:lumOff val="15000"/>
                  </a:schemeClr>
                </a:solidFill>
                <a:latin typeface="Book Antiqua" pitchFamily="18" charset="0"/>
              </a:rPr>
              <a:t>sociale</a:t>
            </a:r>
          </a:p>
          <a:p>
            <a:pPr marL="228600" indent="-228600" algn="just">
              <a:spcBef>
                <a:spcPts val="0"/>
              </a:spcBef>
              <a:buClr>
                <a:schemeClr val="tx1">
                  <a:lumMod val="85000"/>
                  <a:lumOff val="15000"/>
                </a:schemeClr>
              </a:buClr>
              <a:buFont typeface="+mj-lt"/>
              <a:buAutoNum type="arabicPeriod" startAt="16"/>
              <a:defRPr/>
            </a:pPr>
            <a:r>
              <a:rPr lang="fr-FR" sz="1100" dirty="0">
                <a:solidFill>
                  <a:schemeClr val="tx1">
                    <a:lumMod val="85000"/>
                    <a:lumOff val="15000"/>
                  </a:schemeClr>
                </a:solidFill>
                <a:latin typeface="Book Antiqua" pitchFamily="18" charset="0"/>
              </a:rPr>
              <a:t>Responsabilité </a:t>
            </a:r>
            <a:r>
              <a:rPr lang="fr-FR" sz="1100" dirty="0" smtClean="0">
                <a:solidFill>
                  <a:schemeClr val="tx1">
                    <a:lumMod val="85000"/>
                    <a:lumOff val="15000"/>
                  </a:schemeClr>
                </a:solidFill>
                <a:latin typeface="Book Antiqua" pitchFamily="18" charset="0"/>
              </a:rPr>
              <a:t>environnementale</a:t>
            </a:r>
          </a:p>
          <a:p>
            <a:pPr marL="228600" indent="-228600" algn="just">
              <a:spcBef>
                <a:spcPts val="0"/>
              </a:spcBef>
              <a:buClr>
                <a:schemeClr val="tx1">
                  <a:lumMod val="85000"/>
                  <a:lumOff val="15000"/>
                </a:schemeClr>
              </a:buClr>
              <a:buFont typeface="+mj-lt"/>
              <a:buAutoNum type="arabicPeriod" startAt="16"/>
              <a:defRPr/>
            </a:pPr>
            <a:r>
              <a:rPr lang="fr-FR" sz="1100" dirty="0">
                <a:solidFill>
                  <a:schemeClr val="tx1">
                    <a:lumMod val="85000"/>
                    <a:lumOff val="15000"/>
                  </a:schemeClr>
                </a:solidFill>
                <a:latin typeface="Book Antiqua" pitchFamily="18" charset="0"/>
              </a:rPr>
              <a:t>Responsabilité </a:t>
            </a:r>
            <a:r>
              <a:rPr lang="fr-FR" sz="1100" dirty="0" smtClean="0">
                <a:solidFill>
                  <a:schemeClr val="tx1">
                    <a:lumMod val="85000"/>
                    <a:lumOff val="15000"/>
                  </a:schemeClr>
                </a:solidFill>
                <a:latin typeface="Book Antiqua" pitchFamily="18" charset="0"/>
              </a:rPr>
              <a:t>sociétale</a:t>
            </a:r>
          </a:p>
          <a:p>
            <a:pPr marL="228600" indent="-228600" algn="just">
              <a:spcBef>
                <a:spcPts val="0"/>
              </a:spcBef>
              <a:buClr>
                <a:schemeClr val="tx1">
                  <a:lumMod val="85000"/>
                  <a:lumOff val="15000"/>
                </a:schemeClr>
              </a:buClr>
              <a:buFont typeface="+mj-lt"/>
              <a:buAutoNum type="arabicPeriod" startAt="16"/>
              <a:defRPr/>
            </a:pPr>
            <a:r>
              <a:rPr lang="fr-FR" sz="1100" dirty="0">
                <a:solidFill>
                  <a:schemeClr val="tx1">
                    <a:lumMod val="85000"/>
                    <a:lumOff val="15000"/>
                  </a:schemeClr>
                </a:solidFill>
                <a:latin typeface="Book Antiqua" pitchFamily="18" charset="0"/>
              </a:rPr>
              <a:t>Vision d’avenir</a:t>
            </a:r>
            <a:endParaRPr lang="fr-FR" sz="1100" dirty="0" smtClean="0">
              <a:solidFill>
                <a:schemeClr val="tx1">
                  <a:lumMod val="85000"/>
                  <a:lumOff val="15000"/>
                </a:schemeClr>
              </a:solidFill>
              <a:latin typeface="Book Antiqua" pitchFamily="18" charset="0"/>
            </a:endParaRPr>
          </a:p>
          <a:p>
            <a:pPr marL="228600" indent="-228600" algn="just">
              <a:spcBef>
                <a:spcPts val="0"/>
              </a:spcBef>
              <a:buClr>
                <a:schemeClr val="tx1">
                  <a:lumMod val="85000"/>
                  <a:lumOff val="15000"/>
                </a:schemeClr>
              </a:buClr>
              <a:buFont typeface="+mj-lt"/>
              <a:buAutoNum type="arabicPeriod" startAt="16"/>
              <a:defRPr/>
            </a:pPr>
            <a:r>
              <a:rPr lang="fr-FR" sz="1100" dirty="0" smtClean="0">
                <a:solidFill>
                  <a:schemeClr val="tx1">
                    <a:lumMod val="85000"/>
                    <a:lumOff val="15000"/>
                  </a:schemeClr>
                </a:solidFill>
                <a:latin typeface="Book Antiqua" pitchFamily="18" charset="0"/>
              </a:rPr>
              <a:t>Innovation</a:t>
            </a:r>
          </a:p>
        </p:txBody>
      </p:sp>
      <p:sp>
        <p:nvSpPr>
          <p:cNvPr id="4" name="Rectangle 3" descr="Parchemin"/>
          <p:cNvSpPr>
            <a:spLocks noChangeArrowheads="1"/>
          </p:cNvSpPr>
          <p:nvPr/>
        </p:nvSpPr>
        <p:spPr bwMode="auto">
          <a:xfrm>
            <a:off x="764704" y="5868540"/>
            <a:ext cx="5328592" cy="2591892"/>
          </a:xfrm>
          <a:prstGeom prst="rect">
            <a:avLst/>
          </a:prstGeom>
          <a:noFill/>
          <a:ln w="9525">
            <a:solidFill>
              <a:schemeClr val="bg1">
                <a:lumMod val="75000"/>
              </a:schemeClr>
            </a:solidFill>
            <a:miter lim="800000"/>
            <a:headEnd/>
            <a:tailEnd/>
          </a:ln>
        </p:spPr>
        <p:txBody>
          <a:bodyPr lIns="144000" tIns="144000" rIns="144000" bIns="144000"/>
          <a:lstStyle/>
          <a:p>
            <a:pPr algn="just">
              <a:spcBef>
                <a:spcPts val="1200"/>
              </a:spcBef>
              <a:defRPr/>
            </a:pPr>
            <a:r>
              <a:rPr lang="fr-FR" sz="1100" b="1" dirty="0" smtClean="0">
                <a:solidFill>
                  <a:schemeClr val="tx1">
                    <a:lumMod val="85000"/>
                    <a:lumOff val="15000"/>
                  </a:schemeClr>
                </a:solidFill>
                <a:latin typeface="Book Antiqua" pitchFamily="18" charset="0"/>
              </a:rPr>
              <a:t>Etude Viavoice pour le </a:t>
            </a:r>
            <a:r>
              <a:rPr lang="fr-FR" sz="1100" b="1" dirty="0" err="1" smtClean="0">
                <a:solidFill>
                  <a:schemeClr val="tx1">
                    <a:lumMod val="85000"/>
                    <a:lumOff val="15000"/>
                  </a:schemeClr>
                </a:solidFill>
                <a:latin typeface="Book Antiqua" pitchFamily="18" charset="0"/>
              </a:rPr>
              <a:t>Syntec</a:t>
            </a:r>
            <a:r>
              <a:rPr lang="fr-FR" sz="1100" b="1" dirty="0" smtClean="0">
                <a:solidFill>
                  <a:schemeClr val="tx1">
                    <a:lumMod val="85000"/>
                    <a:lumOff val="15000"/>
                  </a:schemeClr>
                </a:solidFill>
                <a:latin typeface="Book Antiqua" pitchFamily="18" charset="0"/>
              </a:rPr>
              <a:t> Conseil en relations publics, réalisée </a:t>
            </a:r>
            <a:r>
              <a:rPr lang="fr-FR" sz="1100" b="1" dirty="0">
                <a:solidFill>
                  <a:schemeClr val="tx1">
                    <a:lumMod val="85000"/>
                    <a:lumOff val="15000"/>
                  </a:schemeClr>
                </a:solidFill>
                <a:latin typeface="Book Antiqua" pitchFamily="18" charset="0"/>
              </a:rPr>
              <a:t>en ligne du </a:t>
            </a:r>
            <a:r>
              <a:rPr lang="fr-FR" sz="1100" b="1" dirty="0" smtClean="0">
                <a:solidFill>
                  <a:schemeClr val="tx1">
                    <a:lumMod val="85000"/>
                    <a:lumOff val="15000"/>
                  </a:schemeClr>
                </a:solidFill>
                <a:latin typeface="Book Antiqua" pitchFamily="18" charset="0"/>
              </a:rPr>
              <a:t>6 au 9 février 2017 auprès d’un </a:t>
            </a:r>
            <a:r>
              <a:rPr lang="fr-FR" sz="1100" b="1" dirty="0">
                <a:solidFill>
                  <a:schemeClr val="tx1">
                    <a:lumMod val="85000"/>
                    <a:lumOff val="15000"/>
                  </a:schemeClr>
                </a:solidFill>
                <a:latin typeface="Book Antiqua" pitchFamily="18" charset="0"/>
              </a:rPr>
              <a:t>échantillon </a:t>
            </a:r>
            <a:r>
              <a:rPr lang="fr-FR" sz="1100" b="1" dirty="0" smtClean="0">
                <a:solidFill>
                  <a:schemeClr val="tx1">
                    <a:lumMod val="85000"/>
                    <a:lumOff val="15000"/>
                  </a:schemeClr>
                </a:solidFill>
                <a:latin typeface="Book Antiqua" pitchFamily="18" charset="0"/>
              </a:rPr>
              <a:t>de 1005 personnes</a:t>
            </a:r>
            <a:r>
              <a:rPr lang="fr-FR" sz="1100" dirty="0" smtClean="0">
                <a:solidFill>
                  <a:schemeClr val="tx1">
                    <a:lumMod val="85000"/>
                    <a:lumOff val="15000"/>
                  </a:schemeClr>
                </a:solidFill>
                <a:latin typeface="Book Antiqua" pitchFamily="18" charset="0"/>
              </a:rPr>
              <a:t>, représentatif de la population française de 18 ans et plus. Représentativité par </a:t>
            </a:r>
            <a:r>
              <a:rPr lang="fr-FR" sz="1100" dirty="0">
                <a:solidFill>
                  <a:schemeClr val="tx1">
                    <a:lumMod val="85000"/>
                    <a:lumOff val="15000"/>
                  </a:schemeClr>
                </a:solidFill>
                <a:latin typeface="Book Antiqua" pitchFamily="18" charset="0"/>
              </a:rPr>
              <a:t>la méthode des quotas appliquée aux critères suivants : sexe, âge, profession, </a:t>
            </a:r>
            <a:r>
              <a:rPr lang="fr-FR" sz="1100" dirty="0" smtClean="0">
                <a:solidFill>
                  <a:schemeClr val="tx1">
                    <a:lumMod val="85000"/>
                    <a:lumOff val="15000"/>
                  </a:schemeClr>
                </a:solidFill>
                <a:latin typeface="Book Antiqua" pitchFamily="18" charset="0"/>
              </a:rPr>
              <a:t>région </a:t>
            </a:r>
            <a:r>
              <a:rPr lang="fr-FR" sz="1100" dirty="0">
                <a:solidFill>
                  <a:schemeClr val="tx1">
                    <a:lumMod val="85000"/>
                    <a:lumOff val="15000"/>
                  </a:schemeClr>
                </a:solidFill>
                <a:latin typeface="Book Antiqua" pitchFamily="18" charset="0"/>
              </a:rPr>
              <a:t>et catégorie d’agglomération</a:t>
            </a:r>
            <a:r>
              <a:rPr lang="fr-FR" sz="1100" dirty="0" smtClean="0">
                <a:solidFill>
                  <a:schemeClr val="tx1">
                    <a:lumMod val="85000"/>
                    <a:lumOff val="15000"/>
                  </a:schemeClr>
                </a:solidFill>
                <a:latin typeface="Book Antiqua" pitchFamily="18" charset="0"/>
              </a:rPr>
              <a:t>.</a:t>
            </a:r>
          </a:p>
          <a:p>
            <a:pPr algn="just">
              <a:spcBef>
                <a:spcPts val="600"/>
              </a:spcBef>
              <a:defRPr/>
            </a:pPr>
            <a:r>
              <a:rPr lang="fr-FR" sz="1100" b="1" dirty="0" smtClean="0">
                <a:solidFill>
                  <a:schemeClr val="tx1">
                    <a:lumMod val="85000"/>
                    <a:lumOff val="15000"/>
                  </a:schemeClr>
                </a:solidFill>
                <a:latin typeface="Book Antiqua" pitchFamily="18" charset="0"/>
              </a:rPr>
              <a:t>Les entreprises testées au sein de cette étude ont d’abord été sélectionnées par un panel de professionnels de la communication</a:t>
            </a:r>
            <a:r>
              <a:rPr lang="fr-FR" sz="1100" dirty="0" smtClean="0">
                <a:solidFill>
                  <a:schemeClr val="tx1">
                    <a:lumMod val="85000"/>
                    <a:lumOff val="15000"/>
                  </a:schemeClr>
                </a:solidFill>
                <a:latin typeface="Book Antiqua" pitchFamily="18" charset="0"/>
              </a:rPr>
              <a:t>, invités à répondre à la question suivante </a:t>
            </a:r>
            <a:r>
              <a:rPr lang="fr-FR" sz="1100" dirty="0">
                <a:solidFill>
                  <a:schemeClr val="tx1">
                    <a:lumMod val="85000"/>
                    <a:lumOff val="15000"/>
                  </a:schemeClr>
                </a:solidFill>
                <a:latin typeface="Book Antiqua" pitchFamily="18" charset="0"/>
              </a:rPr>
              <a:t>: </a:t>
            </a:r>
            <a:r>
              <a:rPr lang="fr-FR" sz="1100" i="1" dirty="0">
                <a:solidFill>
                  <a:schemeClr val="tx1">
                    <a:lumMod val="85000"/>
                    <a:lumOff val="15000"/>
                  </a:schemeClr>
                </a:solidFill>
                <a:latin typeface="Book Antiqua" pitchFamily="18" charset="0"/>
              </a:rPr>
              <a:t>« Pour chacun des secteurs </a:t>
            </a:r>
            <a:r>
              <a:rPr lang="fr-FR" sz="1100" i="1" dirty="0" smtClean="0">
                <a:solidFill>
                  <a:schemeClr val="tx1">
                    <a:lumMod val="85000"/>
                    <a:lumOff val="15000"/>
                  </a:schemeClr>
                </a:solidFill>
                <a:latin typeface="Book Antiqua" pitchFamily="18" charset="0"/>
              </a:rPr>
              <a:t>suivants, </a:t>
            </a:r>
            <a:r>
              <a:rPr lang="fr-FR" sz="1100" i="1" dirty="0">
                <a:solidFill>
                  <a:schemeClr val="tx1">
                    <a:lumMod val="85000"/>
                    <a:lumOff val="15000"/>
                  </a:schemeClr>
                </a:solidFill>
                <a:latin typeface="Book Antiqua" pitchFamily="18" charset="0"/>
              </a:rPr>
              <a:t>quelles sont selon vous les </a:t>
            </a:r>
            <a:r>
              <a:rPr lang="fr-FR" sz="1100" i="1" dirty="0" smtClean="0">
                <a:solidFill>
                  <a:schemeClr val="tx1">
                    <a:lumMod val="85000"/>
                    <a:lumOff val="15000"/>
                  </a:schemeClr>
                </a:solidFill>
                <a:latin typeface="Book Antiqua" pitchFamily="18" charset="0"/>
              </a:rPr>
              <a:t>trois </a:t>
            </a:r>
            <a:r>
              <a:rPr lang="fr-FR" sz="1100" i="1" dirty="0">
                <a:solidFill>
                  <a:schemeClr val="tx1">
                    <a:lumMod val="85000"/>
                    <a:lumOff val="15000"/>
                  </a:schemeClr>
                </a:solidFill>
                <a:latin typeface="Book Antiqua" pitchFamily="18" charset="0"/>
              </a:rPr>
              <a:t>entreprises ou marques </a:t>
            </a:r>
            <a:r>
              <a:rPr lang="fr-FR" sz="1100" i="1" dirty="0" smtClean="0">
                <a:solidFill>
                  <a:schemeClr val="tx1">
                    <a:lumMod val="85000"/>
                    <a:lumOff val="15000"/>
                  </a:schemeClr>
                </a:solidFill>
                <a:latin typeface="Book Antiqua" pitchFamily="18" charset="0"/>
              </a:rPr>
              <a:t>ayant </a:t>
            </a:r>
            <a:r>
              <a:rPr lang="fr-FR" sz="1100" i="1" dirty="0">
                <a:solidFill>
                  <a:schemeClr val="tx1">
                    <a:lumMod val="85000"/>
                    <a:lumOff val="15000"/>
                  </a:schemeClr>
                </a:solidFill>
                <a:latin typeface="Book Antiqua" pitchFamily="18" charset="0"/>
              </a:rPr>
              <a:t>le mieux développé, géré et/ou amélioré leur réputation au cours des 12 derniers mois </a:t>
            </a:r>
            <a:r>
              <a:rPr lang="fr-FR" sz="1100" i="1" dirty="0" smtClean="0">
                <a:solidFill>
                  <a:schemeClr val="tx1">
                    <a:lumMod val="85000"/>
                    <a:lumOff val="15000"/>
                  </a:schemeClr>
                </a:solidFill>
                <a:latin typeface="Book Antiqua" pitchFamily="18" charset="0"/>
              </a:rPr>
              <a:t>? »</a:t>
            </a:r>
          </a:p>
          <a:p>
            <a:pPr algn="just">
              <a:spcBef>
                <a:spcPts val="600"/>
              </a:spcBef>
              <a:defRPr/>
            </a:pPr>
            <a:r>
              <a:rPr lang="fr-FR" sz="1100" b="1" dirty="0" smtClean="0">
                <a:solidFill>
                  <a:schemeClr val="tx1">
                    <a:lumMod val="85000"/>
                    <a:lumOff val="15000"/>
                  </a:schemeClr>
                </a:solidFill>
                <a:latin typeface="Book Antiqua" pitchFamily="18" charset="0"/>
              </a:rPr>
              <a:t>Les cinq entreprises les plus citées par secteur d’activité (30 au total) ont ensuite été soumises à l’échantillon grand public</a:t>
            </a:r>
            <a:r>
              <a:rPr lang="fr-FR" sz="1100" dirty="0" smtClean="0">
                <a:solidFill>
                  <a:schemeClr val="tx1">
                    <a:lumMod val="85000"/>
                    <a:lumOff val="15000"/>
                  </a:schemeClr>
                </a:solidFill>
                <a:latin typeface="Book Antiqua" pitchFamily="18" charset="0"/>
              </a:rPr>
              <a:t>, avec les résultats présentés dans ce rapport.</a:t>
            </a:r>
            <a:endParaRPr lang="fr-FR" sz="1100" dirty="0">
              <a:solidFill>
                <a:schemeClr val="tx1">
                  <a:lumMod val="85000"/>
                  <a:lumOff val="15000"/>
                </a:schemeClr>
              </a:solidFill>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77062"/>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Responsabilité environnementale</a:t>
            </a:r>
            <a:endParaRPr lang="fr-FR" sz="1600" b="1" dirty="0">
              <a:solidFill>
                <a:schemeClr val="tx1">
                  <a:lumMod val="75000"/>
                  <a:lumOff val="25000"/>
                </a:schemeClr>
              </a:solidFill>
              <a:latin typeface="Book Antiqua" pitchFamily="18" charset="0"/>
              <a:cs typeface="Helvetica" pitchFamily="34" charset="0"/>
            </a:endParaRPr>
          </a:p>
        </p:txBody>
      </p:sp>
      <p:sp>
        <p:nvSpPr>
          <p:cNvPr id="8" name="ZoneTexte 7"/>
          <p:cNvSpPr txBox="1"/>
          <p:nvPr/>
        </p:nvSpPr>
        <p:spPr>
          <a:xfrm>
            <a:off x="188913" y="1259632"/>
            <a:ext cx="6480175" cy="261937"/>
          </a:xfrm>
          <a:prstGeom prst="rect">
            <a:avLst/>
          </a:prstGeom>
          <a:noFill/>
          <a:ln>
            <a:solidFill>
              <a:schemeClr val="bg1">
                <a:lumMod val="85000"/>
              </a:schemeClr>
            </a:solidFill>
          </a:ln>
        </p:spPr>
        <p:txBody>
          <a:bodyPr>
            <a:spAutoFit/>
          </a:bodyPr>
          <a:lstStyle/>
          <a:p>
            <a:pPr algn="just">
              <a:defRPr/>
            </a:pPr>
            <a:r>
              <a:rPr lang="fr-FR" sz="1100" dirty="0">
                <a:latin typeface="Book Antiqua" pitchFamily="18" charset="0"/>
                <a:cs typeface="Helvetica" pitchFamily="34" charset="0"/>
              </a:rPr>
              <a:t>Pour chacune des entreprises suivantes, diriez-vous que…</a:t>
            </a:r>
          </a:p>
        </p:txBody>
      </p:sp>
      <p:sp>
        <p:nvSpPr>
          <p:cNvPr id="10" name="ZoneTexte 9"/>
          <p:cNvSpPr txBox="1"/>
          <p:nvPr/>
        </p:nvSpPr>
        <p:spPr>
          <a:xfrm>
            <a:off x="1268760" y="8869883"/>
            <a:ext cx="4824536" cy="246221"/>
          </a:xfrm>
          <a:prstGeom prst="rect">
            <a:avLst/>
          </a:prstGeom>
          <a:noFill/>
        </p:spPr>
        <p:txBody>
          <a:bodyPr wrap="square" rtlCol="0">
            <a:spAutoFit/>
          </a:bodyPr>
          <a:lstStyle/>
          <a:p>
            <a:r>
              <a:rPr lang="fr-FR" sz="1000" i="1" dirty="0" smtClean="0">
                <a:solidFill>
                  <a:schemeClr val="tx1">
                    <a:lumMod val="75000"/>
                    <a:lumOff val="25000"/>
                  </a:schemeClr>
                </a:solidFill>
                <a:latin typeface="Book Antiqua" panose="02040602050305030304" pitchFamily="18" charset="0"/>
              </a:rPr>
              <a:t>Pour chaque entreprise, % établi sur la base des personnes connaissant l’entreprise </a:t>
            </a:r>
            <a:endParaRPr lang="fr-FR" sz="1000" i="1" dirty="0">
              <a:solidFill>
                <a:schemeClr val="tx1">
                  <a:lumMod val="75000"/>
                  <a:lumOff val="25000"/>
                </a:schemeClr>
              </a:solidFill>
              <a:latin typeface="Book Antiqua" panose="02040602050305030304" pitchFamily="18" charset="0"/>
            </a:endParaRPr>
          </a:p>
        </p:txBody>
      </p:sp>
      <p:graphicFrame>
        <p:nvGraphicFramePr>
          <p:cNvPr id="11" name="Graphique 9"/>
          <p:cNvGraphicFramePr>
            <a:graphicFrameLocks/>
          </p:cNvGraphicFramePr>
          <p:nvPr>
            <p:extLst>
              <p:ext uri="{D42A27DB-BD31-4B8C-83A1-F6EECF244321}">
                <p14:modId xmlns:p14="http://schemas.microsoft.com/office/powerpoint/2010/main" val="2655803751"/>
              </p:ext>
            </p:extLst>
          </p:nvPr>
        </p:nvGraphicFramePr>
        <p:xfrm>
          <a:off x="260648" y="1619672"/>
          <a:ext cx="6408440" cy="7200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3861048" y="4978092"/>
            <a:ext cx="1152128" cy="241980"/>
          </a:xfrm>
          <a:prstGeom prst="rect">
            <a:avLst/>
          </a:prstGeom>
          <a:noFill/>
          <a:ln>
            <a:solidFill>
              <a:schemeClr val="bg1">
                <a:lumMod val="75000"/>
              </a:schemeClr>
            </a:solidFill>
          </a:ln>
        </p:spPr>
        <p:txBody>
          <a:bodyPr wrap="square" lIns="36000" tIns="36000" rIns="36000" bIns="36000" rtlCol="0" anchor="ctr" anchorCtr="1">
            <a:spAutoFit/>
          </a:bodyPr>
          <a:lstStyle/>
          <a:p>
            <a:pPr algn="ctr"/>
            <a:r>
              <a:rPr lang="fr-FR" sz="1100" b="1" dirty="0" smtClean="0">
                <a:solidFill>
                  <a:srgbClr val="007445"/>
                </a:solidFill>
                <a:latin typeface="Book Antiqua" panose="02040602050305030304" pitchFamily="18" charset="0"/>
              </a:rPr>
              <a:t>Moyenne = 24 %</a:t>
            </a:r>
            <a:endParaRPr lang="fr-FR" sz="1100" b="1" dirty="0">
              <a:solidFill>
                <a:srgbClr val="007445"/>
              </a:solidFill>
              <a:latin typeface="Book Antiqua" panose="02040602050305030304" pitchFamily="18" charset="0"/>
            </a:endParaRPr>
          </a:p>
        </p:txBody>
      </p:sp>
    </p:spTree>
    <p:extLst>
      <p:ext uri="{BB962C8B-B14F-4D97-AF65-F5344CB8AC3E}">
        <p14:creationId xmlns:p14="http://schemas.microsoft.com/office/powerpoint/2010/main" val="534199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77062"/>
            <a:ext cx="6858000" cy="338554"/>
          </a:xfrm>
          <a:prstGeom prst="rect">
            <a:avLst/>
          </a:prstGeom>
        </p:spPr>
        <p:txBody>
          <a:bodyPr>
            <a:spAutoFit/>
          </a:bodyPr>
          <a:lstStyle/>
          <a:p>
            <a:pPr algn="ctr">
              <a:buClr>
                <a:schemeClr val="accent1"/>
              </a:buClr>
              <a:buSzPct val="120000"/>
              <a:defRPr/>
            </a:pPr>
            <a:r>
              <a:rPr lang="fr-FR" sz="1600" b="1" dirty="0">
                <a:solidFill>
                  <a:schemeClr val="tx1">
                    <a:lumMod val="75000"/>
                    <a:lumOff val="25000"/>
                  </a:schemeClr>
                </a:solidFill>
                <a:latin typeface="Book Antiqua" pitchFamily="18" charset="0"/>
                <a:cs typeface="Helvetica" pitchFamily="34" charset="0"/>
              </a:rPr>
              <a:t>Responsabilité </a:t>
            </a:r>
            <a:r>
              <a:rPr lang="fr-FR" sz="1600" b="1" dirty="0" smtClean="0">
                <a:solidFill>
                  <a:schemeClr val="tx1">
                    <a:lumMod val="75000"/>
                    <a:lumOff val="25000"/>
                  </a:schemeClr>
                </a:solidFill>
                <a:latin typeface="Book Antiqua" pitchFamily="18" charset="0"/>
                <a:cs typeface="Helvetica" pitchFamily="34" charset="0"/>
              </a:rPr>
              <a:t>sociétale</a:t>
            </a:r>
            <a:endParaRPr lang="fr-FR" sz="1600" b="1" dirty="0">
              <a:solidFill>
                <a:schemeClr val="tx1">
                  <a:lumMod val="75000"/>
                  <a:lumOff val="25000"/>
                </a:schemeClr>
              </a:solidFill>
              <a:latin typeface="Book Antiqua" pitchFamily="18" charset="0"/>
              <a:cs typeface="Helvetica" pitchFamily="34" charset="0"/>
            </a:endParaRPr>
          </a:p>
        </p:txBody>
      </p:sp>
      <p:sp>
        <p:nvSpPr>
          <p:cNvPr id="8" name="ZoneTexte 7"/>
          <p:cNvSpPr txBox="1"/>
          <p:nvPr/>
        </p:nvSpPr>
        <p:spPr>
          <a:xfrm>
            <a:off x="188913" y="1259632"/>
            <a:ext cx="6480175" cy="261937"/>
          </a:xfrm>
          <a:prstGeom prst="rect">
            <a:avLst/>
          </a:prstGeom>
          <a:noFill/>
          <a:ln>
            <a:solidFill>
              <a:schemeClr val="bg1">
                <a:lumMod val="85000"/>
              </a:schemeClr>
            </a:solidFill>
          </a:ln>
        </p:spPr>
        <p:txBody>
          <a:bodyPr>
            <a:spAutoFit/>
          </a:bodyPr>
          <a:lstStyle/>
          <a:p>
            <a:pPr algn="just">
              <a:defRPr/>
            </a:pPr>
            <a:r>
              <a:rPr lang="fr-FR" sz="1100" dirty="0">
                <a:latin typeface="Book Antiqua" pitchFamily="18" charset="0"/>
                <a:cs typeface="Helvetica" pitchFamily="34" charset="0"/>
              </a:rPr>
              <a:t>Pour chacune des entreprises suivantes, diriez-vous que…</a:t>
            </a:r>
          </a:p>
        </p:txBody>
      </p:sp>
      <p:sp>
        <p:nvSpPr>
          <p:cNvPr id="10" name="ZoneTexte 9"/>
          <p:cNvSpPr txBox="1"/>
          <p:nvPr/>
        </p:nvSpPr>
        <p:spPr>
          <a:xfrm>
            <a:off x="1268760" y="8869883"/>
            <a:ext cx="4824536" cy="246221"/>
          </a:xfrm>
          <a:prstGeom prst="rect">
            <a:avLst/>
          </a:prstGeom>
          <a:noFill/>
        </p:spPr>
        <p:txBody>
          <a:bodyPr wrap="square" rtlCol="0">
            <a:spAutoFit/>
          </a:bodyPr>
          <a:lstStyle/>
          <a:p>
            <a:r>
              <a:rPr lang="fr-FR" sz="1000" i="1" dirty="0" smtClean="0">
                <a:solidFill>
                  <a:schemeClr val="tx1">
                    <a:lumMod val="75000"/>
                    <a:lumOff val="25000"/>
                  </a:schemeClr>
                </a:solidFill>
                <a:latin typeface="Book Antiqua" panose="02040602050305030304" pitchFamily="18" charset="0"/>
              </a:rPr>
              <a:t>Pour chaque entreprise, % établi sur la base des personnes connaissant l’entreprise </a:t>
            </a:r>
            <a:endParaRPr lang="fr-FR" sz="1000" i="1" dirty="0">
              <a:solidFill>
                <a:schemeClr val="tx1">
                  <a:lumMod val="75000"/>
                  <a:lumOff val="25000"/>
                </a:schemeClr>
              </a:solidFill>
              <a:latin typeface="Book Antiqua" panose="02040602050305030304" pitchFamily="18" charset="0"/>
            </a:endParaRPr>
          </a:p>
        </p:txBody>
      </p:sp>
      <p:graphicFrame>
        <p:nvGraphicFramePr>
          <p:cNvPr id="11" name="Graphique 9"/>
          <p:cNvGraphicFramePr>
            <a:graphicFrameLocks/>
          </p:cNvGraphicFramePr>
          <p:nvPr>
            <p:extLst>
              <p:ext uri="{D42A27DB-BD31-4B8C-83A1-F6EECF244321}">
                <p14:modId xmlns:p14="http://schemas.microsoft.com/office/powerpoint/2010/main" val="2847606046"/>
              </p:ext>
            </p:extLst>
          </p:nvPr>
        </p:nvGraphicFramePr>
        <p:xfrm>
          <a:off x="260648" y="1619672"/>
          <a:ext cx="6408440" cy="7200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4077072" y="5194116"/>
            <a:ext cx="1152128" cy="241980"/>
          </a:xfrm>
          <a:prstGeom prst="rect">
            <a:avLst/>
          </a:prstGeom>
          <a:noFill/>
          <a:ln>
            <a:solidFill>
              <a:schemeClr val="bg1">
                <a:lumMod val="75000"/>
              </a:schemeClr>
            </a:solidFill>
          </a:ln>
        </p:spPr>
        <p:txBody>
          <a:bodyPr wrap="square" lIns="36000" tIns="36000" rIns="36000" bIns="36000" rtlCol="0" anchor="ctr" anchorCtr="1">
            <a:spAutoFit/>
          </a:bodyPr>
          <a:lstStyle/>
          <a:p>
            <a:pPr algn="ctr"/>
            <a:r>
              <a:rPr lang="fr-FR" sz="1100" b="1" dirty="0" smtClean="0">
                <a:solidFill>
                  <a:srgbClr val="007445"/>
                </a:solidFill>
                <a:latin typeface="Book Antiqua" panose="02040602050305030304" pitchFamily="18" charset="0"/>
              </a:rPr>
              <a:t>Moyenne = 21 %</a:t>
            </a:r>
            <a:endParaRPr lang="fr-FR" sz="1100" b="1" dirty="0">
              <a:solidFill>
                <a:srgbClr val="007445"/>
              </a:solidFill>
              <a:latin typeface="Book Antiqua" panose="02040602050305030304" pitchFamily="18" charset="0"/>
            </a:endParaRPr>
          </a:p>
        </p:txBody>
      </p:sp>
    </p:spTree>
    <p:extLst>
      <p:ext uri="{BB962C8B-B14F-4D97-AF65-F5344CB8AC3E}">
        <p14:creationId xmlns:p14="http://schemas.microsoft.com/office/powerpoint/2010/main" val="3361472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77062"/>
            <a:ext cx="6858000" cy="338554"/>
          </a:xfrm>
          <a:prstGeom prst="rect">
            <a:avLst/>
          </a:prstGeom>
        </p:spPr>
        <p:txBody>
          <a:bodyPr>
            <a:spAutoFit/>
          </a:bodyPr>
          <a:lstStyle/>
          <a:p>
            <a:pPr algn="ctr">
              <a:buClr>
                <a:schemeClr val="accent1"/>
              </a:buClr>
              <a:buSzPct val="120000"/>
              <a:defRPr/>
            </a:pPr>
            <a:r>
              <a:rPr lang="fr-FR" sz="1600" b="1" dirty="0">
                <a:solidFill>
                  <a:schemeClr val="tx1">
                    <a:lumMod val="75000"/>
                    <a:lumOff val="25000"/>
                  </a:schemeClr>
                </a:solidFill>
                <a:latin typeface="Book Antiqua" pitchFamily="18" charset="0"/>
                <a:cs typeface="Helvetica" pitchFamily="34" charset="0"/>
              </a:rPr>
              <a:t>Vision </a:t>
            </a:r>
            <a:r>
              <a:rPr lang="fr-FR" sz="1600" b="1" dirty="0" smtClean="0">
                <a:solidFill>
                  <a:schemeClr val="tx1">
                    <a:lumMod val="75000"/>
                    <a:lumOff val="25000"/>
                  </a:schemeClr>
                </a:solidFill>
                <a:latin typeface="Book Antiqua" pitchFamily="18" charset="0"/>
                <a:cs typeface="Helvetica" pitchFamily="34" charset="0"/>
              </a:rPr>
              <a:t>d’avenir</a:t>
            </a:r>
            <a:endParaRPr lang="fr-FR" sz="1600" b="1" dirty="0">
              <a:solidFill>
                <a:schemeClr val="tx1">
                  <a:lumMod val="75000"/>
                  <a:lumOff val="25000"/>
                </a:schemeClr>
              </a:solidFill>
              <a:latin typeface="Book Antiqua" pitchFamily="18" charset="0"/>
              <a:cs typeface="Helvetica" pitchFamily="34" charset="0"/>
            </a:endParaRPr>
          </a:p>
        </p:txBody>
      </p:sp>
      <p:sp>
        <p:nvSpPr>
          <p:cNvPr id="8" name="ZoneTexte 7"/>
          <p:cNvSpPr txBox="1"/>
          <p:nvPr/>
        </p:nvSpPr>
        <p:spPr>
          <a:xfrm>
            <a:off x="188913" y="1259632"/>
            <a:ext cx="6480175" cy="261937"/>
          </a:xfrm>
          <a:prstGeom prst="rect">
            <a:avLst/>
          </a:prstGeom>
          <a:noFill/>
          <a:ln>
            <a:solidFill>
              <a:schemeClr val="bg1">
                <a:lumMod val="85000"/>
              </a:schemeClr>
            </a:solidFill>
          </a:ln>
        </p:spPr>
        <p:txBody>
          <a:bodyPr>
            <a:spAutoFit/>
          </a:bodyPr>
          <a:lstStyle/>
          <a:p>
            <a:pPr algn="just">
              <a:defRPr/>
            </a:pPr>
            <a:r>
              <a:rPr lang="fr-FR" sz="1100" dirty="0">
                <a:latin typeface="Book Antiqua" pitchFamily="18" charset="0"/>
                <a:cs typeface="Helvetica" pitchFamily="34" charset="0"/>
              </a:rPr>
              <a:t>Pour chacune des entreprises suivantes, diriez-vous que…</a:t>
            </a:r>
          </a:p>
        </p:txBody>
      </p:sp>
      <p:sp>
        <p:nvSpPr>
          <p:cNvPr id="10" name="ZoneTexte 9"/>
          <p:cNvSpPr txBox="1"/>
          <p:nvPr/>
        </p:nvSpPr>
        <p:spPr>
          <a:xfrm>
            <a:off x="1268760" y="8869883"/>
            <a:ext cx="4824536" cy="246221"/>
          </a:xfrm>
          <a:prstGeom prst="rect">
            <a:avLst/>
          </a:prstGeom>
          <a:noFill/>
        </p:spPr>
        <p:txBody>
          <a:bodyPr wrap="square" rtlCol="0">
            <a:spAutoFit/>
          </a:bodyPr>
          <a:lstStyle/>
          <a:p>
            <a:r>
              <a:rPr lang="fr-FR" sz="1000" i="1" dirty="0" smtClean="0">
                <a:solidFill>
                  <a:schemeClr val="tx1">
                    <a:lumMod val="75000"/>
                    <a:lumOff val="25000"/>
                  </a:schemeClr>
                </a:solidFill>
                <a:latin typeface="Book Antiqua" panose="02040602050305030304" pitchFamily="18" charset="0"/>
              </a:rPr>
              <a:t>Pour chaque entreprise, % établi sur la base des personnes connaissant l’entreprise </a:t>
            </a:r>
            <a:endParaRPr lang="fr-FR" sz="1000" i="1" dirty="0">
              <a:solidFill>
                <a:schemeClr val="tx1">
                  <a:lumMod val="75000"/>
                  <a:lumOff val="25000"/>
                </a:schemeClr>
              </a:solidFill>
              <a:latin typeface="Book Antiqua" panose="02040602050305030304" pitchFamily="18" charset="0"/>
            </a:endParaRPr>
          </a:p>
        </p:txBody>
      </p:sp>
      <p:graphicFrame>
        <p:nvGraphicFramePr>
          <p:cNvPr id="11" name="Graphique 9"/>
          <p:cNvGraphicFramePr>
            <a:graphicFrameLocks/>
          </p:cNvGraphicFramePr>
          <p:nvPr>
            <p:extLst>
              <p:ext uri="{D42A27DB-BD31-4B8C-83A1-F6EECF244321}">
                <p14:modId xmlns:p14="http://schemas.microsoft.com/office/powerpoint/2010/main" val="4284318914"/>
              </p:ext>
            </p:extLst>
          </p:nvPr>
        </p:nvGraphicFramePr>
        <p:xfrm>
          <a:off x="260648" y="1619672"/>
          <a:ext cx="6408440" cy="7200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4437112" y="5580112"/>
            <a:ext cx="1152128" cy="241980"/>
          </a:xfrm>
          <a:prstGeom prst="rect">
            <a:avLst/>
          </a:prstGeom>
          <a:noFill/>
          <a:ln>
            <a:solidFill>
              <a:schemeClr val="bg1">
                <a:lumMod val="75000"/>
              </a:schemeClr>
            </a:solidFill>
          </a:ln>
        </p:spPr>
        <p:txBody>
          <a:bodyPr wrap="square" lIns="36000" tIns="36000" rIns="36000" bIns="36000" rtlCol="0" anchor="ctr" anchorCtr="1">
            <a:spAutoFit/>
          </a:bodyPr>
          <a:lstStyle/>
          <a:p>
            <a:pPr algn="ctr"/>
            <a:r>
              <a:rPr lang="fr-FR" sz="1100" b="1" dirty="0" smtClean="0">
                <a:solidFill>
                  <a:srgbClr val="007445"/>
                </a:solidFill>
                <a:latin typeface="Book Antiqua" panose="02040602050305030304" pitchFamily="18" charset="0"/>
              </a:rPr>
              <a:t>Moyenne = 38 %</a:t>
            </a:r>
            <a:endParaRPr lang="fr-FR" sz="1100" b="1" dirty="0">
              <a:solidFill>
                <a:srgbClr val="007445"/>
              </a:solidFill>
              <a:latin typeface="Book Antiqua" panose="02040602050305030304" pitchFamily="18" charset="0"/>
            </a:endParaRPr>
          </a:p>
        </p:txBody>
      </p:sp>
    </p:spTree>
    <p:extLst>
      <p:ext uri="{BB962C8B-B14F-4D97-AF65-F5344CB8AC3E}">
        <p14:creationId xmlns:p14="http://schemas.microsoft.com/office/powerpoint/2010/main" val="1952393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77062"/>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Innovation</a:t>
            </a:r>
            <a:endParaRPr lang="fr-FR" sz="1600" b="1" dirty="0">
              <a:solidFill>
                <a:schemeClr val="tx1">
                  <a:lumMod val="75000"/>
                  <a:lumOff val="25000"/>
                </a:schemeClr>
              </a:solidFill>
              <a:latin typeface="Book Antiqua" pitchFamily="18" charset="0"/>
              <a:cs typeface="Helvetica" pitchFamily="34" charset="0"/>
            </a:endParaRPr>
          </a:p>
        </p:txBody>
      </p:sp>
      <p:sp>
        <p:nvSpPr>
          <p:cNvPr id="8" name="ZoneTexte 7"/>
          <p:cNvSpPr txBox="1"/>
          <p:nvPr/>
        </p:nvSpPr>
        <p:spPr>
          <a:xfrm>
            <a:off x="188913" y="1259632"/>
            <a:ext cx="6480175" cy="261937"/>
          </a:xfrm>
          <a:prstGeom prst="rect">
            <a:avLst/>
          </a:prstGeom>
          <a:noFill/>
          <a:ln>
            <a:solidFill>
              <a:schemeClr val="bg1">
                <a:lumMod val="85000"/>
              </a:schemeClr>
            </a:solidFill>
          </a:ln>
        </p:spPr>
        <p:txBody>
          <a:bodyPr>
            <a:spAutoFit/>
          </a:bodyPr>
          <a:lstStyle/>
          <a:p>
            <a:pPr algn="just">
              <a:defRPr/>
            </a:pPr>
            <a:r>
              <a:rPr lang="fr-FR" sz="1100" dirty="0">
                <a:latin typeface="Book Antiqua" pitchFamily="18" charset="0"/>
                <a:cs typeface="Helvetica" pitchFamily="34" charset="0"/>
              </a:rPr>
              <a:t>Pour chacune des entreprises suivantes, diriez-vous que…</a:t>
            </a:r>
          </a:p>
        </p:txBody>
      </p:sp>
      <p:sp>
        <p:nvSpPr>
          <p:cNvPr id="10" name="ZoneTexte 9"/>
          <p:cNvSpPr txBox="1"/>
          <p:nvPr/>
        </p:nvSpPr>
        <p:spPr>
          <a:xfrm>
            <a:off x="1268760" y="8869883"/>
            <a:ext cx="4824536" cy="246221"/>
          </a:xfrm>
          <a:prstGeom prst="rect">
            <a:avLst/>
          </a:prstGeom>
          <a:noFill/>
        </p:spPr>
        <p:txBody>
          <a:bodyPr wrap="square" rtlCol="0">
            <a:spAutoFit/>
          </a:bodyPr>
          <a:lstStyle/>
          <a:p>
            <a:r>
              <a:rPr lang="fr-FR" sz="1000" i="1" dirty="0" smtClean="0">
                <a:solidFill>
                  <a:schemeClr val="tx1">
                    <a:lumMod val="75000"/>
                    <a:lumOff val="25000"/>
                  </a:schemeClr>
                </a:solidFill>
                <a:latin typeface="Book Antiqua" panose="02040602050305030304" pitchFamily="18" charset="0"/>
              </a:rPr>
              <a:t>Pour chaque entreprise, % établi sur la base des personnes connaissant l’entreprise </a:t>
            </a:r>
            <a:endParaRPr lang="fr-FR" sz="1000" i="1" dirty="0">
              <a:solidFill>
                <a:schemeClr val="tx1">
                  <a:lumMod val="75000"/>
                  <a:lumOff val="25000"/>
                </a:schemeClr>
              </a:solidFill>
              <a:latin typeface="Book Antiqua" panose="02040602050305030304" pitchFamily="18" charset="0"/>
            </a:endParaRPr>
          </a:p>
        </p:txBody>
      </p:sp>
      <p:graphicFrame>
        <p:nvGraphicFramePr>
          <p:cNvPr id="11" name="Graphique 9"/>
          <p:cNvGraphicFramePr>
            <a:graphicFrameLocks/>
          </p:cNvGraphicFramePr>
          <p:nvPr>
            <p:extLst>
              <p:ext uri="{D42A27DB-BD31-4B8C-83A1-F6EECF244321}">
                <p14:modId xmlns:p14="http://schemas.microsoft.com/office/powerpoint/2010/main" val="1827138430"/>
              </p:ext>
            </p:extLst>
          </p:nvPr>
        </p:nvGraphicFramePr>
        <p:xfrm>
          <a:off x="260648" y="1619672"/>
          <a:ext cx="6408440" cy="7200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4725144" y="4716016"/>
            <a:ext cx="1152128" cy="241980"/>
          </a:xfrm>
          <a:prstGeom prst="rect">
            <a:avLst/>
          </a:prstGeom>
          <a:noFill/>
          <a:ln>
            <a:solidFill>
              <a:schemeClr val="bg1">
                <a:lumMod val="75000"/>
              </a:schemeClr>
            </a:solidFill>
          </a:ln>
        </p:spPr>
        <p:txBody>
          <a:bodyPr wrap="square" lIns="36000" tIns="36000" rIns="36000" bIns="36000" rtlCol="0" anchor="ctr" anchorCtr="1">
            <a:spAutoFit/>
          </a:bodyPr>
          <a:lstStyle/>
          <a:p>
            <a:pPr algn="ctr"/>
            <a:r>
              <a:rPr lang="fr-FR" sz="1100" b="1" dirty="0" smtClean="0">
                <a:solidFill>
                  <a:srgbClr val="007445"/>
                </a:solidFill>
                <a:latin typeface="Book Antiqua" panose="02040602050305030304" pitchFamily="18" charset="0"/>
              </a:rPr>
              <a:t>Moyenne = 41 %</a:t>
            </a:r>
            <a:endParaRPr lang="fr-FR" sz="1100" b="1" dirty="0">
              <a:solidFill>
                <a:srgbClr val="007445"/>
              </a:solidFill>
              <a:latin typeface="Book Antiqua" panose="02040602050305030304" pitchFamily="18" charset="0"/>
            </a:endParaRPr>
          </a:p>
        </p:txBody>
      </p:sp>
    </p:spTree>
    <p:extLst>
      <p:ext uri="{BB962C8B-B14F-4D97-AF65-F5344CB8AC3E}">
        <p14:creationId xmlns:p14="http://schemas.microsoft.com/office/powerpoint/2010/main" val="4291102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 6" descr="ViaVoice7_livres.jpg"/>
          <p:cNvPicPr>
            <a:picLocks noChangeAspect="1"/>
          </p:cNvPicPr>
          <p:nvPr/>
        </p:nvPicPr>
        <p:blipFill>
          <a:blip r:embed="rId2" cstate="print">
            <a:grayscl/>
          </a:blip>
          <a:srcRect/>
          <a:stretch>
            <a:fillRect/>
          </a:stretch>
        </p:blipFill>
        <p:spPr bwMode="auto">
          <a:xfrm>
            <a:off x="0" y="-36513"/>
            <a:ext cx="6858000" cy="9180513"/>
          </a:xfrm>
          <a:prstGeom prst="rect">
            <a:avLst/>
          </a:prstGeom>
          <a:noFill/>
          <a:ln w="9525">
            <a:noFill/>
            <a:miter lim="800000"/>
            <a:headEnd/>
            <a:tailEnd/>
          </a:ln>
        </p:spPr>
      </p:pic>
      <p:sp>
        <p:nvSpPr>
          <p:cNvPr id="10" name="Rectangle 3"/>
          <p:cNvSpPr>
            <a:spLocks noChangeArrowheads="1"/>
          </p:cNvSpPr>
          <p:nvPr/>
        </p:nvSpPr>
        <p:spPr bwMode="auto">
          <a:xfrm>
            <a:off x="559594" y="2786063"/>
            <a:ext cx="5786438" cy="3385532"/>
          </a:xfrm>
          <a:prstGeom prst="rect">
            <a:avLst/>
          </a:prstGeom>
          <a:noFill/>
          <a:ln w="9525">
            <a:noFill/>
            <a:miter lim="800000"/>
            <a:headEnd/>
            <a:tailEnd/>
          </a:ln>
        </p:spPr>
        <p:txBody>
          <a:bodyPr lIns="91428" tIns="45715" rIns="91428" bIns="45715">
            <a:spAutoFit/>
          </a:bodyPr>
          <a:lstStyle/>
          <a:p>
            <a:pPr algn="ctr">
              <a:defRPr/>
            </a:pPr>
            <a:endParaRPr lang="fr-FR" sz="1200" dirty="0">
              <a:solidFill>
                <a:srgbClr val="FFFFFF"/>
              </a:solidFill>
              <a:latin typeface="+mj-lt"/>
            </a:endParaRPr>
          </a:p>
          <a:p>
            <a:pPr algn="ctr">
              <a:defRPr/>
            </a:pPr>
            <a:endParaRPr lang="fr-FR" sz="900" dirty="0">
              <a:solidFill>
                <a:srgbClr val="FFFFFF"/>
              </a:solidFill>
              <a:latin typeface="+mj-lt"/>
            </a:endParaRPr>
          </a:p>
          <a:p>
            <a:pPr algn="ctr">
              <a:defRPr/>
            </a:pPr>
            <a:endParaRPr lang="fr-FR" sz="1100" b="1" dirty="0">
              <a:solidFill>
                <a:srgbClr val="FFFFFF"/>
              </a:solidFill>
              <a:latin typeface="+mj-lt"/>
            </a:endParaRPr>
          </a:p>
          <a:p>
            <a:pPr algn="ctr">
              <a:defRPr/>
            </a:pPr>
            <a:endParaRPr lang="fr-FR" sz="1100" b="1" dirty="0">
              <a:solidFill>
                <a:srgbClr val="FFFFFF"/>
              </a:solidFill>
              <a:latin typeface="+mj-lt"/>
            </a:endParaRPr>
          </a:p>
          <a:p>
            <a:pPr algn="ctr">
              <a:defRPr/>
            </a:pPr>
            <a:endParaRPr lang="fr-FR" sz="1100" b="1" dirty="0">
              <a:solidFill>
                <a:srgbClr val="FFFFFF"/>
              </a:solidFill>
              <a:latin typeface="+mj-lt"/>
            </a:endParaRPr>
          </a:p>
          <a:p>
            <a:pPr algn="ctr">
              <a:defRPr/>
            </a:pPr>
            <a:endParaRPr lang="fr-FR" sz="1100" b="1"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endParaRPr lang="fr-FR" sz="900" dirty="0">
              <a:solidFill>
                <a:srgbClr val="FFFFFF"/>
              </a:solidFill>
              <a:latin typeface="+mj-lt"/>
            </a:endParaRPr>
          </a:p>
          <a:p>
            <a:pPr algn="ctr">
              <a:defRPr/>
            </a:pPr>
            <a:r>
              <a:rPr lang="fr-FR" sz="1100" b="1" dirty="0" err="1">
                <a:solidFill>
                  <a:srgbClr val="FFFFFF"/>
                </a:solidFill>
                <a:latin typeface="Book Antiqua" pitchFamily="18" charset="0"/>
              </a:rPr>
              <a:t>Syntec</a:t>
            </a:r>
            <a:r>
              <a:rPr lang="fr-FR" sz="1100" b="1" dirty="0">
                <a:solidFill>
                  <a:srgbClr val="FFFFFF"/>
                </a:solidFill>
                <a:latin typeface="Book Antiqua" pitchFamily="18" charset="0"/>
              </a:rPr>
              <a:t> Conseil en Relations Publics</a:t>
            </a:r>
          </a:p>
          <a:p>
            <a:pPr algn="ctr">
              <a:defRPr/>
            </a:pPr>
            <a:r>
              <a:rPr lang="fr-FR" sz="1000" dirty="0" smtClean="0">
                <a:solidFill>
                  <a:srgbClr val="FFFFFF"/>
                </a:solidFill>
                <a:latin typeface="Book Antiqua" pitchFamily="18" charset="0"/>
              </a:rPr>
              <a:t>148 Boulevard Haussmann, 75008 </a:t>
            </a:r>
            <a:r>
              <a:rPr lang="fr-FR" sz="1000" dirty="0">
                <a:solidFill>
                  <a:srgbClr val="FFFFFF"/>
                </a:solidFill>
                <a:latin typeface="Book Antiqua" pitchFamily="18" charset="0"/>
              </a:rPr>
              <a:t>Paris</a:t>
            </a:r>
          </a:p>
          <a:p>
            <a:pPr algn="ctr">
              <a:defRPr/>
            </a:pPr>
            <a:r>
              <a:rPr lang="fr-FR" sz="1000" dirty="0">
                <a:solidFill>
                  <a:srgbClr val="FFFFFF"/>
                </a:solidFill>
                <a:latin typeface="Book Antiqua" pitchFamily="18" charset="0"/>
              </a:rPr>
              <a:t>+ 33  0 1 44 30 49 91</a:t>
            </a:r>
          </a:p>
          <a:p>
            <a:pPr algn="ctr">
              <a:defRPr/>
            </a:pPr>
            <a:r>
              <a:rPr lang="fr-FR" sz="1000" dirty="0">
                <a:solidFill>
                  <a:schemeClr val="bg1"/>
                </a:solidFill>
                <a:latin typeface="Book Antiqua" pitchFamily="18" charset="0"/>
              </a:rPr>
              <a:t>www.syntec-rp.com </a:t>
            </a:r>
          </a:p>
        </p:txBody>
      </p:sp>
      <p:sp>
        <p:nvSpPr>
          <p:cNvPr id="45060" name="Rectangle 10"/>
          <p:cNvSpPr>
            <a:spLocks noChangeArrowheads="1"/>
          </p:cNvSpPr>
          <p:nvPr/>
        </p:nvSpPr>
        <p:spPr bwMode="auto">
          <a:xfrm>
            <a:off x="464344" y="859582"/>
            <a:ext cx="5976938" cy="400050"/>
          </a:xfrm>
          <a:prstGeom prst="rect">
            <a:avLst/>
          </a:prstGeom>
          <a:noFill/>
          <a:ln w="9525">
            <a:noFill/>
            <a:miter lim="800000"/>
            <a:headEnd/>
            <a:tailEnd/>
          </a:ln>
        </p:spPr>
        <p:txBody>
          <a:bodyPr>
            <a:spAutoFit/>
          </a:bodyPr>
          <a:lstStyle/>
          <a:p>
            <a:pPr algn="ctr"/>
            <a:r>
              <a:rPr lang="fr-FR" sz="1000" i="1" dirty="0">
                <a:solidFill>
                  <a:srgbClr val="F2F2F2"/>
                </a:solidFill>
                <a:latin typeface="Book Antiqua" pitchFamily="18" charset="0"/>
              </a:rPr>
              <a:t>« La réalité ne pardonne pas qu’on la méprise. ». Joris-Karl Huysmans</a:t>
            </a:r>
          </a:p>
          <a:p>
            <a:pPr algn="ctr" eaLnBrk="0" hangingPunct="0"/>
            <a:endParaRPr lang="fr-FR" sz="1000" dirty="0">
              <a:solidFill>
                <a:srgbClr val="FFFFFF"/>
              </a:solidFill>
              <a:latin typeface="Book Antiqua" pitchFamily="18" charset="0"/>
            </a:endParaRPr>
          </a:p>
        </p:txBody>
      </p:sp>
      <p:pic>
        <p:nvPicPr>
          <p:cNvPr id="45062" name="Picture 8" descr="http://www.repandre.com/IMG/arton19861.png"/>
          <p:cNvPicPr>
            <a:picLocks noChangeAspect="1" noChangeArrowheads="1"/>
          </p:cNvPicPr>
          <p:nvPr/>
        </p:nvPicPr>
        <p:blipFill>
          <a:blip r:embed="rId3" cstate="print"/>
          <a:srcRect/>
          <a:stretch>
            <a:fillRect/>
          </a:stretch>
        </p:blipFill>
        <p:spPr bwMode="auto">
          <a:xfrm>
            <a:off x="2658269" y="4499992"/>
            <a:ext cx="1589088" cy="792162"/>
          </a:xfrm>
          <a:prstGeom prst="rect">
            <a:avLst/>
          </a:prstGeom>
          <a:noFill/>
          <a:ln w="9525">
            <a:noFill/>
            <a:miter lim="800000"/>
            <a:headEnd/>
            <a:tailEnd/>
          </a:ln>
        </p:spPr>
      </p:pic>
      <p:sp>
        <p:nvSpPr>
          <p:cNvPr id="11" name="Rectangle 10"/>
          <p:cNvSpPr/>
          <p:nvPr/>
        </p:nvSpPr>
        <p:spPr>
          <a:xfrm>
            <a:off x="261938" y="8266474"/>
            <a:ext cx="6381750" cy="553998"/>
          </a:xfrm>
          <a:prstGeom prst="rect">
            <a:avLst/>
          </a:prstGeom>
        </p:spPr>
        <p:txBody>
          <a:bodyPr>
            <a:spAutoFit/>
          </a:bodyPr>
          <a:ls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Arial" pitchFamily="34" charset="0"/>
              </a:defRPr>
            </a:lvl5pPr>
            <a:lvl6pPr marL="2286000" algn="l" defTabSz="914400" rtl="0" eaLnBrk="1" latinLnBrk="0" hangingPunct="1">
              <a:defRPr sz="2400" kern="1200">
                <a:solidFill>
                  <a:schemeClr val="tx1"/>
                </a:solidFill>
                <a:latin typeface="Times" pitchFamily="18" charset="0"/>
                <a:ea typeface="+mn-ea"/>
                <a:cs typeface="Arial" pitchFamily="34" charset="0"/>
              </a:defRPr>
            </a:lvl6pPr>
            <a:lvl7pPr marL="2743200" algn="l" defTabSz="914400" rtl="0" eaLnBrk="1" latinLnBrk="0" hangingPunct="1">
              <a:defRPr sz="2400" kern="1200">
                <a:solidFill>
                  <a:schemeClr val="tx1"/>
                </a:solidFill>
                <a:latin typeface="Times" pitchFamily="18" charset="0"/>
                <a:ea typeface="+mn-ea"/>
                <a:cs typeface="Arial" pitchFamily="34" charset="0"/>
              </a:defRPr>
            </a:lvl7pPr>
            <a:lvl8pPr marL="3200400" algn="l" defTabSz="914400" rtl="0" eaLnBrk="1" latinLnBrk="0" hangingPunct="1">
              <a:defRPr sz="2400" kern="1200">
                <a:solidFill>
                  <a:schemeClr val="tx1"/>
                </a:solidFill>
                <a:latin typeface="Times" pitchFamily="18" charset="0"/>
                <a:ea typeface="+mn-ea"/>
                <a:cs typeface="Arial" pitchFamily="34" charset="0"/>
              </a:defRPr>
            </a:lvl8pPr>
            <a:lvl9pPr marL="3657600" algn="l" defTabSz="914400" rtl="0" eaLnBrk="1" latinLnBrk="0" hangingPunct="1">
              <a:defRPr sz="2400" kern="1200">
                <a:solidFill>
                  <a:schemeClr val="tx1"/>
                </a:solidFill>
                <a:latin typeface="Times" pitchFamily="18" charset="0"/>
                <a:ea typeface="+mn-ea"/>
                <a:cs typeface="Arial" pitchFamily="34" charset="0"/>
              </a:defRPr>
            </a:lvl9pPr>
          </a:lstStyle>
          <a:p>
            <a:pPr algn="ctr">
              <a:defRPr/>
            </a:pPr>
            <a:r>
              <a:rPr lang="fr-FR" sz="1000" dirty="0">
                <a:solidFill>
                  <a:schemeClr val="bg1">
                    <a:lumMod val="85000"/>
                  </a:schemeClr>
                </a:solidFill>
                <a:latin typeface="Book Antiqua" pitchFamily="18" charset="0"/>
                <a:cs typeface="+mn-cs"/>
              </a:rPr>
              <a:t>Les </a:t>
            </a:r>
            <a:r>
              <a:rPr lang="fr-FR" sz="1000" dirty="0" smtClean="0">
                <a:solidFill>
                  <a:schemeClr val="bg1">
                    <a:lumMod val="85000"/>
                  </a:schemeClr>
                </a:solidFill>
                <a:latin typeface="Book Antiqua" pitchFamily="18" charset="0"/>
                <a:cs typeface="+mn-cs"/>
              </a:rPr>
              <a:t>récentes études Viavoice réalisées </a:t>
            </a:r>
            <a:r>
              <a:rPr lang="fr-FR" sz="1000" dirty="0">
                <a:solidFill>
                  <a:schemeClr val="bg1">
                    <a:lumMod val="85000"/>
                  </a:schemeClr>
                </a:solidFill>
                <a:latin typeface="Book Antiqua" pitchFamily="18" charset="0"/>
                <a:cs typeface="+mn-cs"/>
              </a:rPr>
              <a:t>pour</a:t>
            </a:r>
          </a:p>
          <a:p>
            <a:pPr algn="ctr">
              <a:defRPr/>
            </a:pPr>
            <a:r>
              <a:rPr lang="fr-FR" sz="1000" dirty="0" smtClean="0">
                <a:solidFill>
                  <a:schemeClr val="bg1">
                    <a:lumMod val="85000"/>
                  </a:schemeClr>
                </a:solidFill>
                <a:latin typeface="Book Antiqua" pitchFamily="18" charset="0"/>
                <a:cs typeface="+mn-cs"/>
              </a:rPr>
              <a:t>HEC, BFM Business, </a:t>
            </a:r>
            <a:r>
              <a:rPr lang="fr-FR" sz="1000" i="1" dirty="0" smtClean="0">
                <a:solidFill>
                  <a:schemeClr val="bg1">
                    <a:lumMod val="85000"/>
                  </a:schemeClr>
                </a:solidFill>
                <a:latin typeface="Book Antiqua" pitchFamily="18" charset="0"/>
                <a:cs typeface="+mn-cs"/>
              </a:rPr>
              <a:t>L’Express, </a:t>
            </a:r>
            <a:r>
              <a:rPr lang="fr-FR" sz="1000" i="1" dirty="0">
                <a:solidFill>
                  <a:schemeClr val="bg1">
                    <a:lumMod val="85000"/>
                  </a:schemeClr>
                </a:solidFill>
                <a:latin typeface="Book Antiqua" pitchFamily="18" charset="0"/>
              </a:rPr>
              <a:t>Le Monde</a:t>
            </a:r>
            <a:r>
              <a:rPr lang="fr-FR" sz="1000" dirty="0">
                <a:solidFill>
                  <a:schemeClr val="bg1">
                    <a:lumMod val="85000"/>
                  </a:schemeClr>
                </a:solidFill>
                <a:latin typeface="Book Antiqua" pitchFamily="18" charset="0"/>
              </a:rPr>
              <a:t>, </a:t>
            </a:r>
            <a:r>
              <a:rPr lang="fr-FR" sz="1000" i="1" dirty="0" smtClean="0">
                <a:solidFill>
                  <a:schemeClr val="bg1">
                    <a:lumMod val="85000"/>
                  </a:schemeClr>
                </a:solidFill>
                <a:latin typeface="Book Antiqua" pitchFamily="18" charset="0"/>
                <a:cs typeface="+mn-cs"/>
              </a:rPr>
              <a:t>Le Figaro,</a:t>
            </a:r>
            <a:r>
              <a:rPr lang="fr-FR" sz="1000" dirty="0" smtClean="0">
                <a:solidFill>
                  <a:schemeClr val="bg1">
                    <a:lumMod val="85000"/>
                  </a:schemeClr>
                </a:solidFill>
                <a:latin typeface="Book Antiqua" pitchFamily="18" charset="0"/>
                <a:cs typeface="+mn-cs"/>
              </a:rPr>
              <a:t> </a:t>
            </a:r>
            <a:r>
              <a:rPr lang="fr-FR" sz="1000" i="1" dirty="0">
                <a:solidFill>
                  <a:schemeClr val="bg1">
                    <a:lumMod val="85000"/>
                  </a:schemeClr>
                </a:solidFill>
                <a:latin typeface="Book Antiqua" pitchFamily="18" charset="0"/>
                <a:cs typeface="+mn-cs"/>
              </a:rPr>
              <a:t>Libération</a:t>
            </a:r>
            <a:r>
              <a:rPr lang="fr-FR" sz="1000" dirty="0">
                <a:solidFill>
                  <a:schemeClr val="bg1">
                    <a:lumMod val="85000"/>
                  </a:schemeClr>
                </a:solidFill>
                <a:latin typeface="Book Antiqua" pitchFamily="18" charset="0"/>
                <a:cs typeface="+mn-cs"/>
              </a:rPr>
              <a:t>, </a:t>
            </a:r>
            <a:r>
              <a:rPr lang="fr-FR" sz="1000" i="1" dirty="0" smtClean="0">
                <a:solidFill>
                  <a:schemeClr val="bg1">
                    <a:lumMod val="85000"/>
                  </a:schemeClr>
                </a:solidFill>
                <a:latin typeface="Book Antiqua" pitchFamily="18" charset="0"/>
                <a:cs typeface="+mn-cs"/>
              </a:rPr>
              <a:t>Les Échos</a:t>
            </a:r>
            <a:r>
              <a:rPr lang="fr-FR" sz="1000" dirty="0">
                <a:solidFill>
                  <a:schemeClr val="bg1">
                    <a:lumMod val="85000"/>
                  </a:schemeClr>
                </a:solidFill>
                <a:latin typeface="Book Antiqua" pitchFamily="18" charset="0"/>
                <a:cs typeface="+mn-cs"/>
              </a:rPr>
              <a:t> </a:t>
            </a:r>
            <a:r>
              <a:rPr lang="fr-FR" sz="1000" dirty="0" smtClean="0">
                <a:solidFill>
                  <a:schemeClr val="bg1">
                    <a:lumMod val="85000"/>
                  </a:schemeClr>
                </a:solidFill>
                <a:latin typeface="Book Antiqua" pitchFamily="18" charset="0"/>
                <a:cs typeface="+mn-cs"/>
              </a:rPr>
              <a:t>et France </a:t>
            </a:r>
            <a:r>
              <a:rPr lang="fr-FR" sz="1000" dirty="0">
                <a:solidFill>
                  <a:schemeClr val="bg1">
                    <a:lumMod val="85000"/>
                  </a:schemeClr>
                </a:solidFill>
                <a:latin typeface="Book Antiqua" pitchFamily="18" charset="0"/>
                <a:cs typeface="+mn-cs"/>
              </a:rPr>
              <a:t>Inter </a:t>
            </a:r>
            <a:endParaRPr lang="fr-FR" sz="1000" dirty="0" smtClean="0">
              <a:solidFill>
                <a:schemeClr val="bg1">
                  <a:lumMod val="85000"/>
                </a:schemeClr>
              </a:solidFill>
              <a:latin typeface="Book Antiqua" pitchFamily="18" charset="0"/>
              <a:cs typeface="+mn-cs"/>
            </a:endParaRPr>
          </a:p>
          <a:p>
            <a:pPr algn="ctr">
              <a:defRPr/>
            </a:pPr>
            <a:r>
              <a:rPr lang="fr-FR" sz="1000" dirty="0" smtClean="0">
                <a:solidFill>
                  <a:schemeClr val="bg1">
                    <a:lumMod val="85000"/>
                  </a:schemeClr>
                </a:solidFill>
                <a:latin typeface="Book Antiqua" pitchFamily="18" charset="0"/>
                <a:cs typeface="+mn-cs"/>
              </a:rPr>
              <a:t>sont </a:t>
            </a:r>
            <a:r>
              <a:rPr lang="fr-FR" sz="1000" dirty="0">
                <a:solidFill>
                  <a:schemeClr val="bg1">
                    <a:lumMod val="85000"/>
                  </a:schemeClr>
                </a:solidFill>
                <a:latin typeface="Book Antiqua" pitchFamily="18" charset="0"/>
                <a:cs typeface="+mn-cs"/>
              </a:rPr>
              <a:t>consultables sur </a:t>
            </a:r>
            <a:r>
              <a:rPr lang="fr-FR" sz="1000" b="1" dirty="0" smtClean="0">
                <a:solidFill>
                  <a:schemeClr val="bg1">
                    <a:lumMod val="85000"/>
                  </a:schemeClr>
                </a:solidFill>
                <a:latin typeface="Book Antiqua" pitchFamily="18" charset="0"/>
                <a:cs typeface="+mn-cs"/>
              </a:rPr>
              <a:t>www.institut-viavoice.com</a:t>
            </a:r>
            <a:endParaRPr lang="fr-FR" sz="2000" b="1" dirty="0">
              <a:solidFill>
                <a:schemeClr val="bg1">
                  <a:lumMod val="85000"/>
                </a:schemeClr>
              </a:solidFill>
              <a:latin typeface="Book Antiqua" pitchFamily="18" charset="0"/>
              <a:cs typeface="+mn-cs"/>
            </a:endParaRPr>
          </a:p>
        </p:txBody>
      </p:sp>
      <p:pic>
        <p:nvPicPr>
          <p:cNvPr id="12" name="Image 13" descr="logoViavoice.wmf"/>
          <p:cNvPicPr>
            <a:picLocks noChangeAspect="1"/>
          </p:cNvPicPr>
          <p:nvPr/>
        </p:nvPicPr>
        <p:blipFill>
          <a:blip r:embed="rId4" cstate="print">
            <a:extLst>
              <a:ext uri="{28A0092B-C50C-407E-A947-70E740481C1C}">
                <a14:useLocalDpi xmlns:a14="http://schemas.microsoft.com/office/drawing/2010/main" val="0"/>
              </a:ext>
            </a:extLst>
          </a:blip>
          <a:srcRect b="29185"/>
          <a:stretch>
            <a:fillRect/>
          </a:stretch>
        </p:blipFill>
        <p:spPr bwMode="auto">
          <a:xfrm>
            <a:off x="2383632" y="499542"/>
            <a:ext cx="21383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30"/>
          <p:cNvSpPr>
            <a:spLocks noChangeArrowheads="1"/>
          </p:cNvSpPr>
          <p:nvPr/>
        </p:nvSpPr>
        <p:spPr bwMode="auto">
          <a:xfrm>
            <a:off x="1688617" y="7277985"/>
            <a:ext cx="3528392" cy="738664"/>
          </a:xfrm>
          <a:prstGeom prst="rect">
            <a:avLst/>
          </a:prstGeom>
          <a:noFill/>
          <a:ln w="9525">
            <a:noFill/>
            <a:miter lim="800000"/>
            <a:headEnd/>
            <a:tailEnd/>
          </a:ln>
        </p:spPr>
        <p:txBody>
          <a:bodyPr wrap="square">
            <a:spAutoFit/>
          </a:bodyPr>
          <a:lstStyle/>
          <a:p>
            <a:pPr algn="ctr">
              <a:buClr>
                <a:srgbClr val="FFFFFF"/>
              </a:buClr>
              <a:buFont typeface="35 Helvetica Thi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b="1" dirty="0" err="1">
                <a:solidFill>
                  <a:schemeClr val="bg1"/>
                </a:solidFill>
                <a:latin typeface="Book Antiqua" pitchFamily="18" charset="0"/>
              </a:rPr>
              <a:t>Viavoice</a:t>
            </a:r>
            <a:r>
              <a:rPr lang="fr-FR" sz="1200" b="1" dirty="0">
                <a:solidFill>
                  <a:schemeClr val="bg1"/>
                </a:solidFill>
                <a:latin typeface="Book Antiqua" pitchFamily="18" charset="0"/>
              </a:rPr>
              <a:t> Paris. </a:t>
            </a:r>
            <a:r>
              <a:rPr lang="fr-FR" sz="1200" b="1" dirty="0">
                <a:solidFill>
                  <a:schemeClr val="bg1"/>
                </a:solidFill>
                <a:latin typeface="Book Antiqua" pitchFamily="18" charset="0"/>
                <a:cs typeface="Times New Roman"/>
              </a:rPr>
              <a:t>É</a:t>
            </a:r>
            <a:r>
              <a:rPr lang="fr-FR" sz="1200" b="1" dirty="0">
                <a:solidFill>
                  <a:schemeClr val="bg1"/>
                </a:solidFill>
                <a:latin typeface="Book Antiqua" pitchFamily="18" charset="0"/>
              </a:rPr>
              <a:t>tudes </a:t>
            </a:r>
            <a:r>
              <a:rPr lang="fr-FR" sz="1200" b="1" dirty="0" smtClean="0">
                <a:solidFill>
                  <a:schemeClr val="bg1"/>
                </a:solidFill>
                <a:latin typeface="Book Antiqua" pitchFamily="18" charset="0"/>
              </a:rPr>
              <a:t>conseil stratégie</a:t>
            </a:r>
            <a:endParaRPr lang="fr-FR" sz="1200" b="1" dirty="0">
              <a:solidFill>
                <a:schemeClr val="bg1"/>
              </a:solidFill>
              <a:latin typeface="Book Antiqua" pitchFamily="18" charset="0"/>
            </a:endParaRPr>
          </a:p>
          <a:p>
            <a:pPr algn="ctr">
              <a:buClr>
                <a:srgbClr val="FFFFFF"/>
              </a:buClr>
              <a:buFont typeface="35 Helvetica Thi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000" dirty="0">
                <a:solidFill>
                  <a:schemeClr val="bg1"/>
                </a:solidFill>
                <a:latin typeface="Book Antiqua" pitchFamily="18" charset="0"/>
              </a:rPr>
              <a:t>9 rue Huysmans, 75 006 </a:t>
            </a:r>
            <a:r>
              <a:rPr lang="fr-FR" sz="1000" dirty="0" smtClean="0">
                <a:solidFill>
                  <a:schemeClr val="bg1"/>
                </a:solidFill>
                <a:latin typeface="Book Antiqua" pitchFamily="18" charset="0"/>
              </a:rPr>
              <a:t>Paris</a:t>
            </a:r>
          </a:p>
          <a:p>
            <a:pPr algn="ctr">
              <a:buClr>
                <a:srgbClr val="FFFFFF"/>
              </a:buClr>
              <a:buFont typeface="35 Helvetica Thi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000" dirty="0" smtClean="0">
                <a:solidFill>
                  <a:schemeClr val="bg1"/>
                </a:solidFill>
                <a:latin typeface="Book Antiqua" pitchFamily="18" charset="0"/>
              </a:rPr>
              <a:t>+ </a:t>
            </a:r>
            <a:r>
              <a:rPr lang="fr-FR" sz="1000" dirty="0">
                <a:solidFill>
                  <a:schemeClr val="bg1"/>
                </a:solidFill>
                <a:latin typeface="Book Antiqua" pitchFamily="18" charset="0"/>
              </a:rPr>
              <a:t>33 (0)1 40 54 13 </a:t>
            </a:r>
            <a:r>
              <a:rPr lang="fr-FR" sz="1000" dirty="0" smtClean="0">
                <a:solidFill>
                  <a:schemeClr val="bg1"/>
                </a:solidFill>
                <a:latin typeface="Book Antiqua" pitchFamily="18" charset="0"/>
              </a:rPr>
              <a:t>90</a:t>
            </a:r>
          </a:p>
          <a:p>
            <a:pPr algn="ctr">
              <a:buClr>
                <a:srgbClr val="FFFFFF"/>
              </a:buClr>
              <a:buFont typeface="35 Helvetica Thi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000" dirty="0" smtClean="0">
                <a:solidFill>
                  <a:schemeClr val="bg1"/>
                </a:solidFill>
                <a:latin typeface="Book Antiqua" pitchFamily="18" charset="0"/>
              </a:rPr>
              <a:t>www.institut-viavoice.com</a:t>
            </a:r>
            <a:endParaRPr lang="fr-FR" sz="1000"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6" descr="ViaVoice7_livres.jpg"/>
          <p:cNvPicPr>
            <a:picLocks noChangeAspect="1"/>
          </p:cNvPicPr>
          <p:nvPr/>
        </p:nvPicPr>
        <p:blipFill>
          <a:blip r:embed="rId2" cstate="print">
            <a:grayscl/>
          </a:blip>
          <a:srcRect/>
          <a:stretch>
            <a:fillRect/>
          </a:stretch>
        </p:blipFill>
        <p:spPr bwMode="auto">
          <a:xfrm>
            <a:off x="0" y="-36513"/>
            <a:ext cx="6858000" cy="9180513"/>
          </a:xfrm>
          <a:prstGeom prst="rect">
            <a:avLst/>
          </a:prstGeom>
          <a:noFill/>
          <a:ln w="9525">
            <a:noFill/>
            <a:miter lim="800000"/>
            <a:headEnd/>
            <a:tailEnd/>
          </a:ln>
        </p:spPr>
      </p:pic>
      <p:pic>
        <p:nvPicPr>
          <p:cNvPr id="10243" name="Image 19" descr="AV.png"/>
          <p:cNvPicPr>
            <a:picLocks noChangeAspect="1"/>
          </p:cNvPicPr>
          <p:nvPr/>
        </p:nvPicPr>
        <p:blipFill>
          <a:blip r:embed="rId3" cstate="print">
            <a:grayscl/>
          </a:blip>
          <a:srcRect/>
          <a:stretch>
            <a:fillRect/>
          </a:stretch>
        </p:blipFill>
        <p:spPr bwMode="auto">
          <a:xfrm>
            <a:off x="892348" y="6588224"/>
            <a:ext cx="918262" cy="576164"/>
          </a:xfrm>
          <a:prstGeom prst="rect">
            <a:avLst/>
          </a:prstGeom>
          <a:noFill/>
          <a:ln w="9525">
            <a:noFill/>
            <a:miter lim="800000"/>
            <a:headEnd/>
            <a:tailEnd/>
          </a:ln>
        </p:spPr>
      </p:pic>
      <p:sp>
        <p:nvSpPr>
          <p:cNvPr id="10244" name="Rectangle 5"/>
          <p:cNvSpPr>
            <a:spLocks noChangeArrowheads="1"/>
          </p:cNvSpPr>
          <p:nvPr/>
        </p:nvSpPr>
        <p:spPr bwMode="auto">
          <a:xfrm>
            <a:off x="1916832" y="6519083"/>
            <a:ext cx="4264844" cy="789221"/>
          </a:xfrm>
          <a:prstGeom prst="rect">
            <a:avLst/>
          </a:prstGeom>
          <a:noFill/>
          <a:ln w="9525">
            <a:noFill/>
            <a:miter lim="800000"/>
            <a:headEnd/>
            <a:tailEnd/>
          </a:ln>
        </p:spPr>
        <p:txBody>
          <a:bodyPr wrap="square" lIns="95788" tIns="47894" rIns="95788" bIns="47894">
            <a:spAutoFit/>
          </a:bodyPr>
          <a:lstStyle/>
          <a:p>
            <a:pPr>
              <a:lnSpc>
                <a:spcPts val="2725"/>
              </a:lnSpc>
            </a:pPr>
            <a:r>
              <a:rPr lang="fr-FR" sz="2200" b="1" dirty="0" smtClean="0">
                <a:solidFill>
                  <a:schemeClr val="bg1"/>
                </a:solidFill>
                <a:latin typeface="Book Antiqua" pitchFamily="18" charset="0"/>
              </a:rPr>
              <a:t>Trophées de la réputation</a:t>
            </a:r>
          </a:p>
          <a:p>
            <a:pPr>
              <a:lnSpc>
                <a:spcPts val="2725"/>
              </a:lnSpc>
            </a:pPr>
            <a:r>
              <a:rPr lang="fr-FR" sz="2200" b="1" dirty="0" smtClean="0">
                <a:solidFill>
                  <a:schemeClr val="bg1"/>
                </a:solidFill>
                <a:latin typeface="Book Antiqua" pitchFamily="18" charset="0"/>
              </a:rPr>
              <a:t>et principaux enseignements</a:t>
            </a:r>
            <a:endParaRPr lang="fr-FR" sz="2200" b="1" dirty="0">
              <a:solidFill>
                <a:schemeClr val="bg1"/>
              </a:solidFill>
              <a:latin typeface="Book Antiqua" pitchFamily="18" charset="0"/>
            </a:endParaRPr>
          </a:p>
        </p:txBody>
      </p:sp>
    </p:spTree>
    <p:extLst>
      <p:ext uri="{BB962C8B-B14F-4D97-AF65-F5344CB8AC3E}">
        <p14:creationId xmlns:p14="http://schemas.microsoft.com/office/powerpoint/2010/main" val="3602278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oneTexte 35"/>
          <p:cNvSpPr txBox="1"/>
          <p:nvPr/>
        </p:nvSpPr>
        <p:spPr>
          <a:xfrm>
            <a:off x="0" y="827584"/>
            <a:ext cx="6858000" cy="338554"/>
          </a:xfrm>
          <a:prstGeom prst="rect">
            <a:avLst/>
          </a:prstGeom>
          <a:noFill/>
        </p:spPr>
        <p:txBody>
          <a:bodyPr>
            <a:spAutoFit/>
          </a:bodyPr>
          <a:lstStyle/>
          <a:p>
            <a:pPr algn="ctr">
              <a:defRPr/>
            </a:pPr>
            <a:r>
              <a:rPr lang="fr-FR" sz="1600" b="1" dirty="0" smtClean="0">
                <a:solidFill>
                  <a:schemeClr val="tx1">
                    <a:lumMod val="75000"/>
                    <a:lumOff val="25000"/>
                  </a:schemeClr>
                </a:solidFill>
                <a:latin typeface="Book Antiqua" pitchFamily="18" charset="0"/>
                <a:cs typeface="Helvetica" pitchFamily="34" charset="0"/>
              </a:rPr>
              <a:t>Les </a:t>
            </a:r>
            <a:r>
              <a:rPr lang="fr-FR" sz="1600" b="1" dirty="0">
                <a:solidFill>
                  <a:schemeClr val="tx1">
                    <a:lumMod val="75000"/>
                    <a:lumOff val="25000"/>
                  </a:schemeClr>
                </a:solidFill>
                <a:latin typeface="Book Antiqua" pitchFamily="18" charset="0"/>
                <a:cs typeface="Helvetica" pitchFamily="34" charset="0"/>
              </a:rPr>
              <a:t>T</a:t>
            </a:r>
            <a:r>
              <a:rPr lang="fr-FR" sz="1600" b="1" dirty="0" smtClean="0">
                <a:solidFill>
                  <a:schemeClr val="tx1">
                    <a:lumMod val="75000"/>
                    <a:lumOff val="25000"/>
                  </a:schemeClr>
                </a:solidFill>
                <a:latin typeface="Book Antiqua" pitchFamily="18" charset="0"/>
                <a:cs typeface="Helvetica" pitchFamily="34" charset="0"/>
              </a:rPr>
              <a:t>rophées 2017</a:t>
            </a:r>
            <a:endParaRPr lang="fr-FR" sz="1600" b="1" dirty="0">
              <a:solidFill>
                <a:schemeClr val="tx1">
                  <a:lumMod val="75000"/>
                  <a:lumOff val="25000"/>
                </a:schemeClr>
              </a:solidFill>
              <a:latin typeface="Book Antiqua" pitchFamily="18" charset="0"/>
              <a:cs typeface="Helvetica" pitchFamily="34" charset="0"/>
            </a:endParaRPr>
          </a:p>
        </p:txBody>
      </p:sp>
      <p:sp>
        <p:nvSpPr>
          <p:cNvPr id="32" name="Rectangle 31"/>
          <p:cNvSpPr/>
          <p:nvPr/>
        </p:nvSpPr>
        <p:spPr bwMode="auto">
          <a:xfrm>
            <a:off x="1592424" y="1359701"/>
            <a:ext cx="3672408" cy="2060171"/>
          </a:xfrm>
          <a:prstGeom prst="rect">
            <a:avLst/>
          </a:prstGeom>
          <a:solidFill>
            <a:schemeClr val="bg1"/>
          </a:solidFill>
          <a:ln w="9525" cap="flat" cmpd="sng" algn="ctr">
            <a:solidFill>
              <a:srgbClr val="FFC000"/>
            </a:solidFill>
            <a:prstDash val="solid"/>
            <a:round/>
            <a:headEnd type="none" w="med" len="med"/>
            <a:tailEnd type="none" w="med" len="med"/>
          </a:ln>
          <a:effectLst/>
        </p:spPr>
        <p:txBody>
          <a:bodyPr lIns="36000" tIns="144000" rIns="36000"/>
          <a:lstStyle/>
          <a:p>
            <a:pPr algn="ctr">
              <a:defRPr/>
            </a:pPr>
            <a:r>
              <a:rPr lang="fr-FR" sz="1400" b="1" dirty="0">
                <a:solidFill>
                  <a:srgbClr val="B48900"/>
                </a:solidFill>
                <a:latin typeface="Book Antiqua" pitchFamily="18" charset="0"/>
              </a:rPr>
              <a:t>Trophée de la réputation </a:t>
            </a:r>
            <a:r>
              <a:rPr lang="fr-FR" sz="1400" b="1" dirty="0" smtClean="0">
                <a:solidFill>
                  <a:srgbClr val="B48900"/>
                </a:solidFill>
                <a:latin typeface="Book Antiqua" pitchFamily="18" charset="0"/>
              </a:rPr>
              <a:t>2017</a:t>
            </a:r>
            <a:endParaRPr lang="fr-FR" sz="1400" b="1" dirty="0">
              <a:solidFill>
                <a:srgbClr val="B48900"/>
              </a:solidFill>
              <a:latin typeface="Book Antiqua" pitchFamily="18" charset="0"/>
            </a:endParaRPr>
          </a:p>
          <a:p>
            <a:pPr algn="ctr">
              <a:defRPr/>
            </a:pPr>
            <a:endParaRPr lang="fr-FR" sz="700" b="1" dirty="0">
              <a:solidFill>
                <a:srgbClr val="000000"/>
              </a:solidFill>
              <a:latin typeface="Book Antiqua" pitchFamily="18" charset="0"/>
            </a:endParaRPr>
          </a:p>
        </p:txBody>
      </p:sp>
      <p:pic>
        <p:nvPicPr>
          <p:cNvPr id="2" name="Image 1"/>
          <p:cNvPicPr>
            <a:picLocks noChangeAspect="1"/>
          </p:cNvPicPr>
          <p:nvPr/>
        </p:nvPicPr>
        <p:blipFill>
          <a:blip r:embed="rId3" cstate="print"/>
          <a:stretch>
            <a:fillRect/>
          </a:stretch>
        </p:blipFill>
        <p:spPr>
          <a:xfrm>
            <a:off x="1916832" y="2065543"/>
            <a:ext cx="802247" cy="510312"/>
          </a:xfrm>
          <a:prstGeom prst="rect">
            <a:avLst/>
          </a:prstGeom>
        </p:spPr>
      </p:pic>
      <p:sp>
        <p:nvSpPr>
          <p:cNvPr id="3" name="ZoneTexte 2"/>
          <p:cNvSpPr txBox="1"/>
          <p:nvPr/>
        </p:nvSpPr>
        <p:spPr>
          <a:xfrm>
            <a:off x="1897782" y="2896071"/>
            <a:ext cx="945885" cy="307777"/>
          </a:xfrm>
          <a:prstGeom prst="rect">
            <a:avLst/>
          </a:prstGeom>
          <a:noFill/>
        </p:spPr>
        <p:txBody>
          <a:bodyPr wrap="square" rtlCol="0">
            <a:spAutoFit/>
          </a:bodyPr>
          <a:lstStyle/>
          <a:p>
            <a:r>
              <a:rPr lang="fr-FR" sz="1400" b="1" dirty="0" smtClean="0">
                <a:solidFill>
                  <a:schemeClr val="tx1">
                    <a:lumMod val="75000"/>
                    <a:lumOff val="25000"/>
                  </a:schemeClr>
                </a:solidFill>
                <a:latin typeface="Book Antiqua" pitchFamily="18" charset="0"/>
              </a:rPr>
              <a:t>2</a:t>
            </a:r>
            <a:r>
              <a:rPr lang="fr-FR" sz="1400" b="1" baseline="30000" dirty="0" smtClean="0">
                <a:solidFill>
                  <a:schemeClr val="tx1">
                    <a:lumMod val="75000"/>
                    <a:lumOff val="25000"/>
                  </a:schemeClr>
                </a:solidFill>
                <a:latin typeface="Book Antiqua" pitchFamily="18" charset="0"/>
              </a:rPr>
              <a:t>ème</a:t>
            </a:r>
            <a:r>
              <a:rPr lang="fr-FR" sz="1400" b="1" dirty="0" smtClean="0">
                <a:solidFill>
                  <a:schemeClr val="tx1">
                    <a:lumMod val="75000"/>
                    <a:lumOff val="25000"/>
                  </a:schemeClr>
                </a:solidFill>
                <a:latin typeface="Book Antiqua" pitchFamily="18" charset="0"/>
              </a:rPr>
              <a:t>   </a:t>
            </a:r>
            <a:endParaRPr lang="fr-FR" sz="1400" b="1" dirty="0">
              <a:solidFill>
                <a:schemeClr val="tx1">
                  <a:lumMod val="75000"/>
                  <a:lumOff val="25000"/>
                </a:schemeClr>
              </a:solidFill>
              <a:latin typeface="Book Antiqua" pitchFamily="18" charset="0"/>
            </a:endParaRPr>
          </a:p>
        </p:txBody>
      </p:sp>
      <p:sp>
        <p:nvSpPr>
          <p:cNvPr id="18" name="ZoneTexte 17"/>
          <p:cNvSpPr txBox="1"/>
          <p:nvPr/>
        </p:nvSpPr>
        <p:spPr>
          <a:xfrm>
            <a:off x="3429000" y="2896071"/>
            <a:ext cx="945885" cy="307777"/>
          </a:xfrm>
          <a:prstGeom prst="rect">
            <a:avLst/>
          </a:prstGeom>
          <a:noFill/>
        </p:spPr>
        <p:txBody>
          <a:bodyPr wrap="square" rtlCol="0">
            <a:spAutoFit/>
          </a:bodyPr>
          <a:lstStyle/>
          <a:p>
            <a:r>
              <a:rPr lang="fr-FR" sz="1400" b="1" dirty="0" smtClean="0">
                <a:solidFill>
                  <a:schemeClr val="tx1">
                    <a:lumMod val="75000"/>
                    <a:lumOff val="25000"/>
                  </a:schemeClr>
                </a:solidFill>
                <a:latin typeface="Book Antiqua" pitchFamily="18" charset="0"/>
              </a:rPr>
              <a:t>3</a:t>
            </a:r>
            <a:r>
              <a:rPr lang="fr-FR" sz="1400" b="1" baseline="30000" dirty="0" smtClean="0">
                <a:solidFill>
                  <a:schemeClr val="tx1">
                    <a:lumMod val="75000"/>
                    <a:lumOff val="25000"/>
                  </a:schemeClr>
                </a:solidFill>
                <a:latin typeface="Book Antiqua" pitchFamily="18" charset="0"/>
              </a:rPr>
              <a:t>ème</a:t>
            </a:r>
            <a:r>
              <a:rPr lang="fr-FR" sz="1400" b="1" dirty="0" smtClean="0">
                <a:solidFill>
                  <a:schemeClr val="tx1">
                    <a:lumMod val="75000"/>
                    <a:lumOff val="25000"/>
                  </a:schemeClr>
                </a:solidFill>
                <a:latin typeface="Book Antiqua" pitchFamily="18" charset="0"/>
              </a:rPr>
              <a:t>   </a:t>
            </a:r>
            <a:endParaRPr lang="fr-FR" sz="1400" b="1" dirty="0">
              <a:solidFill>
                <a:schemeClr val="tx1">
                  <a:lumMod val="75000"/>
                  <a:lumOff val="25000"/>
                </a:schemeClr>
              </a:solidFill>
              <a:latin typeface="Book Antiqua" pitchFamily="18" charset="0"/>
            </a:endParaRPr>
          </a:p>
        </p:txBody>
      </p:sp>
      <p:sp>
        <p:nvSpPr>
          <p:cNvPr id="34" name="Rectangle 33"/>
          <p:cNvSpPr/>
          <p:nvPr/>
        </p:nvSpPr>
        <p:spPr bwMode="auto">
          <a:xfrm>
            <a:off x="764704" y="3646336"/>
            <a:ext cx="2567490" cy="1501728"/>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lIns="36000" tIns="144000" rIns="36000"/>
          <a:lstStyle/>
          <a:p>
            <a:pPr algn="ctr">
              <a:defRPr/>
            </a:pPr>
            <a:r>
              <a:rPr lang="fr-FR" sz="1400" b="1" dirty="0" smtClean="0">
                <a:solidFill>
                  <a:schemeClr val="tx1">
                    <a:lumMod val="75000"/>
                    <a:lumOff val="25000"/>
                  </a:schemeClr>
                </a:solidFill>
                <a:latin typeface="Book Antiqua" pitchFamily="18" charset="0"/>
              </a:rPr>
              <a:t>Distribution</a:t>
            </a:r>
            <a:endParaRPr lang="fr-FR" sz="1400" b="1" dirty="0">
              <a:solidFill>
                <a:schemeClr val="tx1">
                  <a:lumMod val="75000"/>
                  <a:lumOff val="25000"/>
                </a:schemeClr>
              </a:solidFill>
              <a:latin typeface="Book Antiqua" pitchFamily="18" charset="0"/>
            </a:endParaRPr>
          </a:p>
        </p:txBody>
      </p:sp>
      <p:sp>
        <p:nvSpPr>
          <p:cNvPr id="46" name="Rectangle 45"/>
          <p:cNvSpPr/>
          <p:nvPr/>
        </p:nvSpPr>
        <p:spPr bwMode="auto">
          <a:xfrm>
            <a:off x="3555810" y="3646336"/>
            <a:ext cx="2567490" cy="1501728"/>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lIns="36000" tIns="144000" rIns="36000"/>
          <a:lstStyle/>
          <a:p>
            <a:pPr algn="ctr">
              <a:defRPr/>
            </a:pPr>
            <a:r>
              <a:rPr lang="fr-FR" sz="1400" b="1" dirty="0" smtClean="0">
                <a:solidFill>
                  <a:schemeClr val="tx1">
                    <a:lumMod val="75000"/>
                    <a:lumOff val="25000"/>
                  </a:schemeClr>
                </a:solidFill>
                <a:latin typeface="Book Antiqua" pitchFamily="18" charset="0"/>
              </a:rPr>
              <a:t>Grande consommation</a:t>
            </a:r>
            <a:endParaRPr lang="fr-FR" sz="1400" b="1" dirty="0">
              <a:solidFill>
                <a:schemeClr val="tx1">
                  <a:lumMod val="75000"/>
                  <a:lumOff val="25000"/>
                </a:schemeClr>
              </a:solidFill>
              <a:latin typeface="Book Antiqua" pitchFamily="18" charset="0"/>
            </a:endParaRPr>
          </a:p>
        </p:txBody>
      </p:sp>
      <p:sp>
        <p:nvSpPr>
          <p:cNvPr id="51" name="Rectangle 50"/>
          <p:cNvSpPr/>
          <p:nvPr/>
        </p:nvSpPr>
        <p:spPr bwMode="auto">
          <a:xfrm>
            <a:off x="764704" y="5364088"/>
            <a:ext cx="2567490" cy="1501728"/>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lIns="36000" tIns="144000" rIns="36000"/>
          <a:lstStyle/>
          <a:p>
            <a:pPr algn="ctr">
              <a:defRPr/>
            </a:pPr>
            <a:r>
              <a:rPr lang="fr-FR" sz="1400" b="1" dirty="0" smtClean="0">
                <a:solidFill>
                  <a:schemeClr val="tx1">
                    <a:lumMod val="75000"/>
                    <a:lumOff val="25000"/>
                  </a:schemeClr>
                </a:solidFill>
                <a:latin typeface="Book Antiqua" pitchFamily="18" charset="0"/>
              </a:rPr>
              <a:t>Nouvelles technologies</a:t>
            </a:r>
            <a:endParaRPr lang="fr-FR" sz="1400" b="1" dirty="0">
              <a:solidFill>
                <a:schemeClr val="tx1">
                  <a:lumMod val="75000"/>
                  <a:lumOff val="25000"/>
                </a:schemeClr>
              </a:solidFill>
              <a:latin typeface="Book Antiqua" pitchFamily="18" charset="0"/>
            </a:endParaRPr>
          </a:p>
        </p:txBody>
      </p:sp>
      <p:sp>
        <p:nvSpPr>
          <p:cNvPr id="61" name="Rectangle 60"/>
          <p:cNvSpPr/>
          <p:nvPr/>
        </p:nvSpPr>
        <p:spPr bwMode="auto">
          <a:xfrm>
            <a:off x="3555810" y="5364088"/>
            <a:ext cx="2567490" cy="1501728"/>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lIns="36000" tIns="144000" rIns="36000"/>
          <a:lstStyle/>
          <a:p>
            <a:pPr algn="ctr">
              <a:defRPr/>
            </a:pPr>
            <a:r>
              <a:rPr lang="fr-FR" sz="1400" b="1" dirty="0" smtClean="0">
                <a:solidFill>
                  <a:schemeClr val="tx1">
                    <a:lumMod val="75000"/>
                    <a:lumOff val="25000"/>
                  </a:schemeClr>
                </a:solidFill>
                <a:latin typeface="Book Antiqua" pitchFamily="18" charset="0"/>
              </a:rPr>
              <a:t>Tourisme et loisirs</a:t>
            </a:r>
            <a:endParaRPr lang="fr-FR" sz="1400" b="1" dirty="0">
              <a:solidFill>
                <a:schemeClr val="tx1">
                  <a:lumMod val="75000"/>
                  <a:lumOff val="25000"/>
                </a:schemeClr>
              </a:solidFill>
              <a:latin typeface="Book Antiqua" pitchFamily="18" charset="0"/>
            </a:endParaRPr>
          </a:p>
        </p:txBody>
      </p:sp>
      <p:sp>
        <p:nvSpPr>
          <p:cNvPr id="64" name="Rectangle 63"/>
          <p:cNvSpPr/>
          <p:nvPr/>
        </p:nvSpPr>
        <p:spPr bwMode="auto">
          <a:xfrm>
            <a:off x="764704" y="7092280"/>
            <a:ext cx="2567490" cy="1501728"/>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lIns="36000" tIns="144000" rIns="36000"/>
          <a:lstStyle/>
          <a:p>
            <a:pPr algn="ctr">
              <a:defRPr/>
            </a:pPr>
            <a:r>
              <a:rPr lang="fr-FR" sz="1400" b="1" dirty="0" smtClean="0">
                <a:solidFill>
                  <a:schemeClr val="tx1">
                    <a:lumMod val="75000"/>
                    <a:lumOff val="25000"/>
                  </a:schemeClr>
                </a:solidFill>
                <a:latin typeface="Book Antiqua" pitchFamily="18" charset="0"/>
              </a:rPr>
              <a:t>Industrie et transports</a:t>
            </a:r>
            <a:endParaRPr lang="fr-FR" sz="1400" b="1" dirty="0">
              <a:solidFill>
                <a:schemeClr val="tx1">
                  <a:lumMod val="75000"/>
                  <a:lumOff val="25000"/>
                </a:schemeClr>
              </a:solidFill>
              <a:latin typeface="Book Antiqua" pitchFamily="18" charset="0"/>
            </a:endParaRPr>
          </a:p>
        </p:txBody>
      </p:sp>
      <p:sp>
        <p:nvSpPr>
          <p:cNvPr id="67" name="Rectangle 66"/>
          <p:cNvSpPr/>
          <p:nvPr/>
        </p:nvSpPr>
        <p:spPr bwMode="auto">
          <a:xfrm>
            <a:off x="3555810" y="7092280"/>
            <a:ext cx="2567490" cy="1501728"/>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lIns="36000" tIns="144000" rIns="36000"/>
          <a:lstStyle/>
          <a:p>
            <a:pPr algn="ctr">
              <a:buClr>
                <a:schemeClr val="accent1"/>
              </a:buClr>
              <a:buSzPct val="120000"/>
              <a:defRPr/>
            </a:pPr>
            <a:r>
              <a:rPr lang="fr-FR" sz="1400" b="1" dirty="0">
                <a:solidFill>
                  <a:schemeClr val="tx1">
                    <a:lumMod val="75000"/>
                    <a:lumOff val="25000"/>
                  </a:schemeClr>
                </a:solidFill>
                <a:latin typeface="Book Antiqua" pitchFamily="18" charset="0"/>
                <a:cs typeface="Helvetica" pitchFamily="34" charset="0"/>
              </a:rPr>
              <a:t>Services, banque et assurance</a:t>
            </a:r>
          </a:p>
        </p:txBody>
      </p:sp>
      <p:pic>
        <p:nvPicPr>
          <p:cNvPr id="70" name="Picture 4" descr="Description de l'image E.leclerc(logo).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936" y="2020237"/>
            <a:ext cx="1888457" cy="463531"/>
          </a:xfrm>
          <a:prstGeom prst="rect">
            <a:avLst/>
          </a:prstGeom>
          <a:noFill/>
          <a:extLst>
            <a:ext uri="{909E8E84-426E-40DD-AFC4-6F175D3DCCD1}">
              <a14:hiddenFill xmlns:a14="http://schemas.microsoft.com/office/drawing/2010/main">
                <a:solidFill>
                  <a:srgbClr val="FFFFFF"/>
                </a:solidFill>
              </a14:hiddenFill>
            </a:ext>
          </a:extLst>
        </p:spPr>
      </p:pic>
      <p:pic>
        <p:nvPicPr>
          <p:cNvPr id="72" name="Image 71"/>
          <p:cNvPicPr>
            <a:picLocks noChangeAspect="1"/>
          </p:cNvPicPr>
          <p:nvPr/>
        </p:nvPicPr>
        <p:blipFill>
          <a:blip r:embed="rId5" cstate="print"/>
          <a:stretch>
            <a:fillRect/>
          </a:stretch>
        </p:blipFill>
        <p:spPr>
          <a:xfrm>
            <a:off x="2606981" y="2769418"/>
            <a:ext cx="416450" cy="511098"/>
          </a:xfrm>
          <a:prstGeom prst="rect">
            <a:avLst/>
          </a:prstGeom>
        </p:spPr>
      </p:pic>
      <p:pic>
        <p:nvPicPr>
          <p:cNvPr id="76" name="Picture 2" descr="https://upload.wikimedia.org/wikipedia/commons/thumb/2/2f/Google_2015_logo.svg/220px-Google_2015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748" y="2904679"/>
            <a:ext cx="889420" cy="299169"/>
          </a:xfrm>
          <a:prstGeom prst="rect">
            <a:avLst/>
          </a:prstGeom>
          <a:solidFill>
            <a:schemeClr val="bg1"/>
          </a:solidFill>
        </p:spPr>
      </p:pic>
      <p:pic>
        <p:nvPicPr>
          <p:cNvPr id="77" name="Picture 4" descr="Description de l'image E.leclerc(logo).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220" y="4308412"/>
            <a:ext cx="1888457" cy="463531"/>
          </a:xfrm>
          <a:prstGeom prst="rect">
            <a:avLst/>
          </a:prstGeom>
          <a:noFill/>
          <a:extLst>
            <a:ext uri="{909E8E84-426E-40DD-AFC4-6F175D3DCCD1}">
              <a14:hiddenFill xmlns:a14="http://schemas.microsoft.com/office/drawing/2010/main">
                <a:solidFill>
                  <a:srgbClr val="FFFFFF"/>
                </a:solidFill>
              </a14:hiddenFill>
            </a:ext>
          </a:extLst>
        </p:spPr>
      </p:pic>
      <p:pic>
        <p:nvPicPr>
          <p:cNvPr id="78" name="Image 77"/>
          <p:cNvPicPr>
            <a:picLocks noChangeAspect="1"/>
          </p:cNvPicPr>
          <p:nvPr/>
        </p:nvPicPr>
        <p:blipFill>
          <a:blip r:embed="rId5" cstate="print"/>
          <a:stretch>
            <a:fillRect/>
          </a:stretch>
        </p:blipFill>
        <p:spPr>
          <a:xfrm>
            <a:off x="4559513" y="4230450"/>
            <a:ext cx="597679" cy="733515"/>
          </a:xfrm>
          <a:prstGeom prst="rect">
            <a:avLst/>
          </a:prstGeom>
        </p:spPr>
      </p:pic>
      <p:pic>
        <p:nvPicPr>
          <p:cNvPr id="79" name="Picture 2" descr="https://upload.wikimedia.org/wikipedia/commons/thumb/2/2f/Google_2015_logo.svg/220px-Google_2015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8711" y="6084168"/>
            <a:ext cx="1199474" cy="403460"/>
          </a:xfrm>
          <a:prstGeom prst="rect">
            <a:avLst/>
          </a:prstGeom>
          <a:solidFill>
            <a:schemeClr val="bg1"/>
          </a:solidFill>
        </p:spPr>
      </p:pic>
      <p:pic>
        <p:nvPicPr>
          <p:cNvPr id="80" name="Picture 4" descr="Logo de cette compagni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3628" y="5940152"/>
            <a:ext cx="1811853" cy="15647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Résultat de recherche d'imag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4120" y="7570754"/>
            <a:ext cx="1090868" cy="8176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Résultat de recherche d'images pour &quot;disneyland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5478" y="6096630"/>
            <a:ext cx="1368152" cy="68407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10"/>
          <a:stretch>
            <a:fillRect/>
          </a:stretch>
        </p:blipFill>
        <p:spPr>
          <a:xfrm>
            <a:off x="1159074" y="7596336"/>
            <a:ext cx="1710134" cy="633436"/>
          </a:xfrm>
          <a:prstGeom prst="rect">
            <a:avLst/>
          </a:prstGeom>
        </p:spPr>
      </p:pic>
    </p:spTree>
    <p:extLst>
      <p:ext uri="{BB962C8B-B14F-4D97-AF65-F5344CB8AC3E}">
        <p14:creationId xmlns:p14="http://schemas.microsoft.com/office/powerpoint/2010/main" val="900207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77062"/>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Le classement général</a:t>
            </a:r>
            <a:endParaRPr lang="fr-FR" sz="1600" b="1" dirty="0">
              <a:solidFill>
                <a:schemeClr val="tx1">
                  <a:lumMod val="75000"/>
                  <a:lumOff val="25000"/>
                </a:schemeClr>
              </a:solidFill>
              <a:latin typeface="Book Antiqua" pitchFamily="18" charset="0"/>
              <a:cs typeface="Helvetica" pitchFamily="34" charset="0"/>
            </a:endParaRPr>
          </a:p>
        </p:txBody>
      </p:sp>
      <p:graphicFrame>
        <p:nvGraphicFramePr>
          <p:cNvPr id="5" name="Graphique 4"/>
          <p:cNvGraphicFramePr/>
          <p:nvPr>
            <p:extLst>
              <p:ext uri="{D42A27DB-BD31-4B8C-83A1-F6EECF244321}">
                <p14:modId xmlns:p14="http://schemas.microsoft.com/office/powerpoint/2010/main" val="876049731"/>
              </p:ext>
            </p:extLst>
          </p:nvPr>
        </p:nvGraphicFramePr>
        <p:xfrm>
          <a:off x="404664" y="1939312"/>
          <a:ext cx="5688632" cy="6930571"/>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p:cNvSpPr txBox="1"/>
          <p:nvPr/>
        </p:nvSpPr>
        <p:spPr>
          <a:xfrm>
            <a:off x="5013176" y="5292080"/>
            <a:ext cx="1368152" cy="241980"/>
          </a:xfrm>
          <a:prstGeom prst="rect">
            <a:avLst/>
          </a:prstGeom>
          <a:noFill/>
          <a:ln>
            <a:solidFill>
              <a:schemeClr val="bg1">
                <a:lumMod val="75000"/>
              </a:schemeClr>
            </a:solidFill>
          </a:ln>
        </p:spPr>
        <p:txBody>
          <a:bodyPr wrap="square" lIns="36000" tIns="36000" rIns="36000" bIns="36000" rtlCol="0" anchor="ctr" anchorCtr="1">
            <a:spAutoFit/>
          </a:bodyPr>
          <a:lstStyle/>
          <a:p>
            <a:pPr algn="ctr"/>
            <a:r>
              <a:rPr lang="fr-FR" sz="1100" b="1" dirty="0" smtClean="0">
                <a:solidFill>
                  <a:srgbClr val="0055A4"/>
                </a:solidFill>
                <a:latin typeface="Book Antiqua" panose="02040602050305030304" pitchFamily="18" charset="0"/>
              </a:rPr>
              <a:t>Moyenne : 69 %</a:t>
            </a:r>
            <a:endParaRPr lang="fr-FR" sz="1100" b="1" dirty="0">
              <a:solidFill>
                <a:srgbClr val="0055A4"/>
              </a:solidFill>
              <a:latin typeface="Book Antiqua" panose="02040602050305030304" pitchFamily="18" charset="0"/>
            </a:endParaRPr>
          </a:p>
        </p:txBody>
      </p:sp>
      <p:sp>
        <p:nvSpPr>
          <p:cNvPr id="7" name="ZoneTexte 6"/>
          <p:cNvSpPr txBox="1"/>
          <p:nvPr/>
        </p:nvSpPr>
        <p:spPr>
          <a:xfrm>
            <a:off x="188913" y="1285727"/>
            <a:ext cx="6480175" cy="261610"/>
          </a:xfrm>
          <a:prstGeom prst="rect">
            <a:avLst/>
          </a:prstGeom>
          <a:noFill/>
          <a:ln>
            <a:solidFill>
              <a:schemeClr val="bg1">
                <a:lumMod val="75000"/>
              </a:schemeClr>
            </a:solidFill>
          </a:ln>
        </p:spPr>
        <p:txBody>
          <a:bodyPr>
            <a:spAutoFit/>
          </a:bodyPr>
          <a:lstStyle/>
          <a:p>
            <a:pPr algn="just">
              <a:defRPr/>
            </a:pPr>
            <a:r>
              <a:rPr lang="fr-FR" sz="1100" dirty="0" smtClean="0">
                <a:latin typeface="Book Antiqua" pitchFamily="18" charset="0"/>
                <a:cs typeface="Helvetica" pitchFamily="34" charset="0"/>
              </a:rPr>
              <a:t>Diriez-vous que vous avez une bonne opinion de chacune des entreprises suivantes… ?</a:t>
            </a:r>
          </a:p>
        </p:txBody>
      </p:sp>
      <p:sp>
        <p:nvSpPr>
          <p:cNvPr id="2" name="Rectangle 1"/>
          <p:cNvSpPr/>
          <p:nvPr/>
        </p:nvSpPr>
        <p:spPr>
          <a:xfrm>
            <a:off x="2399031" y="1631536"/>
            <a:ext cx="3429000" cy="307777"/>
          </a:xfrm>
          <a:prstGeom prst="rect">
            <a:avLst/>
          </a:prstGeom>
        </p:spPr>
        <p:txBody>
          <a:bodyPr>
            <a:spAutoFit/>
          </a:bodyPr>
          <a:lstStyle/>
          <a:p>
            <a:pPr algn="just">
              <a:defRPr/>
            </a:pPr>
            <a:r>
              <a:rPr lang="fr-FR" sz="1400" dirty="0">
                <a:solidFill>
                  <a:srgbClr val="0055A4"/>
                </a:solidFill>
                <a:latin typeface="Book Antiqua" pitchFamily="18" charset="0"/>
                <a:cs typeface="Helvetica" pitchFamily="34" charset="0"/>
              </a:rPr>
              <a:t>(Sous-total « Bonne opinion »)</a:t>
            </a:r>
          </a:p>
        </p:txBody>
      </p:sp>
      <p:sp>
        <p:nvSpPr>
          <p:cNvPr id="3" name="ZoneTexte 2"/>
          <p:cNvSpPr txBox="1"/>
          <p:nvPr/>
        </p:nvSpPr>
        <p:spPr>
          <a:xfrm>
            <a:off x="1268760" y="8869883"/>
            <a:ext cx="4824536" cy="246221"/>
          </a:xfrm>
          <a:prstGeom prst="rect">
            <a:avLst/>
          </a:prstGeom>
          <a:noFill/>
        </p:spPr>
        <p:txBody>
          <a:bodyPr wrap="square" rtlCol="0">
            <a:spAutoFit/>
          </a:bodyPr>
          <a:lstStyle/>
          <a:p>
            <a:r>
              <a:rPr lang="fr-FR" sz="1000" i="1" dirty="0" smtClean="0">
                <a:solidFill>
                  <a:schemeClr val="tx1">
                    <a:lumMod val="75000"/>
                    <a:lumOff val="25000"/>
                  </a:schemeClr>
                </a:solidFill>
                <a:latin typeface="Book Antiqua" panose="02040602050305030304" pitchFamily="18" charset="0"/>
              </a:rPr>
              <a:t>Pour chaque entreprise, % établi sur la base des personnes connaissant l’entreprise </a:t>
            </a:r>
            <a:endParaRPr lang="fr-FR" sz="1000" i="1" dirty="0">
              <a:solidFill>
                <a:schemeClr val="tx1">
                  <a:lumMod val="75000"/>
                  <a:lumOff val="25000"/>
                </a:schemeClr>
              </a:solidFill>
              <a:latin typeface="Book Antiqua" panose="02040602050305030304" pitchFamily="18" charset="0"/>
            </a:endParaRPr>
          </a:p>
        </p:txBody>
      </p:sp>
    </p:spTree>
    <p:extLst>
      <p:ext uri="{BB962C8B-B14F-4D97-AF65-F5344CB8AC3E}">
        <p14:creationId xmlns:p14="http://schemas.microsoft.com/office/powerpoint/2010/main" val="1321851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descr="Parchemin"/>
          <p:cNvSpPr>
            <a:spLocks noChangeArrowheads="1"/>
          </p:cNvSpPr>
          <p:nvPr/>
        </p:nvSpPr>
        <p:spPr bwMode="auto">
          <a:xfrm>
            <a:off x="620688" y="971600"/>
            <a:ext cx="5616624" cy="7848872"/>
          </a:xfrm>
          <a:prstGeom prst="rect">
            <a:avLst/>
          </a:prstGeom>
          <a:noFill/>
          <a:ln w="9525">
            <a:noFill/>
            <a:miter lim="800000"/>
            <a:headEnd/>
            <a:tailEnd/>
          </a:ln>
        </p:spPr>
        <p:txBody>
          <a:bodyPr/>
          <a:lstStyle/>
          <a:p>
            <a:pPr algn="ctr"/>
            <a:r>
              <a:rPr lang="fr-FR" sz="1400" b="1" dirty="0" smtClean="0">
                <a:solidFill>
                  <a:schemeClr val="tx1">
                    <a:lumMod val="85000"/>
                    <a:lumOff val="15000"/>
                  </a:schemeClr>
                </a:solidFill>
                <a:latin typeface="Book Antiqua" panose="02040602050305030304" pitchFamily="18" charset="0"/>
              </a:rPr>
              <a:t>Le groupe E.Leclerc consacré</a:t>
            </a:r>
          </a:p>
          <a:p>
            <a:pPr algn="ctr"/>
            <a:r>
              <a:rPr lang="fr-FR" sz="1400" b="1" dirty="0" smtClean="0">
                <a:solidFill>
                  <a:schemeClr val="tx1">
                    <a:lumMod val="85000"/>
                    <a:lumOff val="15000"/>
                  </a:schemeClr>
                </a:solidFill>
                <a:latin typeface="Book Antiqua" panose="02040602050305030304" pitchFamily="18" charset="0"/>
              </a:rPr>
              <a:t>par les Trophées de la Réputation 2017</a:t>
            </a:r>
          </a:p>
          <a:p>
            <a:pPr algn="just">
              <a:spcBef>
                <a:spcPts val="600"/>
              </a:spcBef>
            </a:pPr>
            <a:endParaRPr lang="fr-FR" sz="500" i="1" dirty="0" smtClean="0">
              <a:solidFill>
                <a:schemeClr val="tx1">
                  <a:lumMod val="85000"/>
                  <a:lumOff val="15000"/>
                </a:schemeClr>
              </a:solidFill>
              <a:latin typeface="Book Antiqua" panose="02040602050305030304" pitchFamily="18" charset="0"/>
            </a:endParaRPr>
          </a:p>
          <a:p>
            <a:pPr algn="just">
              <a:spcBef>
                <a:spcPts val="600"/>
              </a:spcBef>
            </a:pPr>
            <a:r>
              <a:rPr lang="fr-FR" sz="1100" dirty="0" smtClean="0">
                <a:solidFill>
                  <a:schemeClr val="tx1">
                    <a:lumMod val="85000"/>
                    <a:lumOff val="15000"/>
                  </a:schemeClr>
                </a:solidFill>
                <a:latin typeface="Book Antiqua" panose="02040602050305030304" pitchFamily="18" charset="0"/>
              </a:rPr>
              <a:t>Le groupe E.Leclerc est l’entreprise préférée des Français. C’est ce qui ressort cette année du Baromètre « Publics-réputation » réalisé depuis 2011 par Viavoice pour le </a:t>
            </a:r>
            <a:r>
              <a:rPr lang="fr-FR" sz="1100" dirty="0" err="1" smtClean="0">
                <a:solidFill>
                  <a:schemeClr val="tx1">
                    <a:lumMod val="85000"/>
                    <a:lumOff val="15000"/>
                  </a:schemeClr>
                </a:solidFill>
                <a:latin typeface="Book Antiqua" panose="02040602050305030304" pitchFamily="18" charset="0"/>
              </a:rPr>
              <a:t>Syntec</a:t>
            </a:r>
            <a:r>
              <a:rPr lang="fr-FR" sz="1100" dirty="0" smtClean="0">
                <a:solidFill>
                  <a:schemeClr val="tx1">
                    <a:lumMod val="85000"/>
                    <a:lumOff val="15000"/>
                  </a:schemeClr>
                </a:solidFill>
                <a:latin typeface="Book Antiqua" panose="02040602050305030304" pitchFamily="18" charset="0"/>
              </a:rPr>
              <a:t> Conseil en relations publics. Après Google en 2016 et Danone en 2015, respectivement à la troisième et deuxième place</a:t>
            </a:r>
            <a:r>
              <a:rPr lang="fr-FR" sz="1100" dirty="0">
                <a:solidFill>
                  <a:schemeClr val="tx1">
                    <a:lumMod val="85000"/>
                    <a:lumOff val="15000"/>
                  </a:schemeClr>
                </a:solidFill>
                <a:latin typeface="Book Antiqua" panose="02040602050305030304" pitchFamily="18" charset="0"/>
              </a:rPr>
              <a:t> cette année</a:t>
            </a:r>
            <a:r>
              <a:rPr lang="fr-FR" sz="1100" dirty="0" smtClean="0">
                <a:solidFill>
                  <a:schemeClr val="tx1">
                    <a:lumMod val="85000"/>
                    <a:lumOff val="15000"/>
                  </a:schemeClr>
                </a:solidFill>
                <a:latin typeface="Book Antiqua" panose="02040602050305030304" pitchFamily="18" charset="0"/>
              </a:rPr>
              <a:t>, le Trophée de la réputation repasse donc sous « pavillon français » en consacrant une entreprise reconnue pour la relation de confiance et de proximité qu’elle a su créer avec les consommateurs.</a:t>
            </a:r>
          </a:p>
          <a:p>
            <a:pPr algn="just">
              <a:spcBef>
                <a:spcPts val="600"/>
              </a:spcBef>
            </a:pPr>
            <a:endParaRPr lang="fr-FR" sz="500" i="1" dirty="0" smtClean="0">
              <a:solidFill>
                <a:schemeClr val="tx1">
                  <a:lumMod val="85000"/>
                  <a:lumOff val="15000"/>
                </a:schemeClr>
              </a:solidFill>
              <a:latin typeface="Book Antiqua" panose="02040602050305030304" pitchFamily="18" charset="0"/>
            </a:endParaRPr>
          </a:p>
          <a:p>
            <a:pPr algn="just">
              <a:spcBef>
                <a:spcPts val="600"/>
              </a:spcBef>
            </a:pPr>
            <a:r>
              <a:rPr lang="fr-FR" sz="1200" b="1" dirty="0" smtClean="0">
                <a:solidFill>
                  <a:schemeClr val="tx1">
                    <a:lumMod val="85000"/>
                    <a:lumOff val="15000"/>
                  </a:schemeClr>
                </a:solidFill>
                <a:latin typeface="Book Antiqua" panose="02040602050305030304" pitchFamily="18" charset="0"/>
              </a:rPr>
              <a:t>E. Leclerc : une réputation reconnue par 85 % des Français</a:t>
            </a:r>
          </a:p>
          <a:p>
            <a:pPr algn="just">
              <a:spcBef>
                <a:spcPts val="400"/>
              </a:spcBef>
            </a:pPr>
            <a:r>
              <a:rPr lang="fr-FR" sz="1100" dirty="0" smtClean="0">
                <a:solidFill>
                  <a:schemeClr val="tx1">
                    <a:lumMod val="85000"/>
                    <a:lumOff val="15000"/>
                  </a:schemeClr>
                </a:solidFill>
                <a:latin typeface="Book Antiqua" panose="02040602050305030304" pitchFamily="18" charset="0"/>
              </a:rPr>
              <a:t>Avec 85 % d’opinions positives, le groupe E.Leclerc arrive ainsi en tête de notre classement de 30 entreprises présélectionnées par des professionnels de la communication comme ayant particulièrement améliorées leur image au cours des 12 derniers mois.</a:t>
            </a:r>
          </a:p>
          <a:p>
            <a:pPr algn="just">
              <a:spcBef>
                <a:spcPts val="400"/>
              </a:spcBef>
            </a:pPr>
            <a:r>
              <a:rPr lang="fr-FR" sz="1100" dirty="0" smtClean="0">
                <a:solidFill>
                  <a:schemeClr val="tx1">
                    <a:lumMod val="85000"/>
                    <a:lumOff val="15000"/>
                  </a:schemeClr>
                </a:solidFill>
                <a:latin typeface="Book Antiqua" panose="02040602050305030304" pitchFamily="18" charset="0"/>
              </a:rPr>
              <a:t>Concrètement, la coopérative de la grande distribution fondée en 1949 à Landerneau en Bretagne et aujourd’hui présente à travers plus de 600 magasins en France (ainsi que de nombreuses enseignes spécialisées) séduit le grand public pour deux raisons majeures :</a:t>
            </a:r>
          </a:p>
          <a:p>
            <a:pPr marL="171450" indent="-171450" algn="just">
              <a:spcBef>
                <a:spcPts val="400"/>
              </a:spcBef>
              <a:buFontTx/>
              <a:buChar char="-"/>
            </a:pPr>
            <a:r>
              <a:rPr lang="fr-FR" sz="1100" dirty="0" smtClean="0">
                <a:solidFill>
                  <a:schemeClr val="tx1">
                    <a:lumMod val="85000"/>
                    <a:lumOff val="15000"/>
                  </a:schemeClr>
                </a:solidFill>
                <a:latin typeface="Book Antiqua" panose="02040602050305030304" pitchFamily="18" charset="0"/>
              </a:rPr>
              <a:t>La confiance pour 66 % des personnes interrogées, à travers notamment la qualité des prestations, produits ou services (64 %) ;</a:t>
            </a:r>
          </a:p>
          <a:p>
            <a:pPr marL="171450" indent="-171450" algn="just">
              <a:spcBef>
                <a:spcPts val="400"/>
              </a:spcBef>
              <a:buFontTx/>
              <a:buChar char="-"/>
            </a:pPr>
            <a:r>
              <a:rPr lang="fr-FR" sz="1100" dirty="0" smtClean="0">
                <a:solidFill>
                  <a:schemeClr val="tx1">
                    <a:lumMod val="85000"/>
                    <a:lumOff val="15000"/>
                  </a:schemeClr>
                </a:solidFill>
                <a:latin typeface="Book Antiqua" panose="02040602050305030304" pitchFamily="18" charset="0"/>
              </a:rPr>
              <a:t>Mais également un lien de proximité (51 %) se nourrissant pour une partie significative des personnes interrogées (30 %) du sentiment que le groupe est « engagée dans des actions pour la société » et notamment pour les consommateurs, à travers les nombreuses campagnes sur le pouvoir d’achat.</a:t>
            </a:r>
            <a:endParaRPr lang="fr-FR" sz="1100" dirty="0">
              <a:solidFill>
                <a:schemeClr val="tx1">
                  <a:lumMod val="85000"/>
                  <a:lumOff val="15000"/>
                </a:schemeClr>
              </a:solidFill>
              <a:latin typeface="Book Antiqua" panose="02040602050305030304" pitchFamily="18" charset="0"/>
            </a:endParaRPr>
          </a:p>
          <a:p>
            <a:pPr algn="just">
              <a:spcBef>
                <a:spcPts val="600"/>
              </a:spcBef>
            </a:pPr>
            <a:endParaRPr lang="fr-FR" sz="500" dirty="0" smtClean="0">
              <a:solidFill>
                <a:schemeClr val="tx1">
                  <a:lumMod val="85000"/>
                  <a:lumOff val="15000"/>
                </a:schemeClr>
              </a:solidFill>
              <a:latin typeface="Book Antiqua" panose="02040602050305030304" pitchFamily="18" charset="0"/>
            </a:endParaRPr>
          </a:p>
          <a:p>
            <a:pPr algn="just">
              <a:spcBef>
                <a:spcPts val="600"/>
              </a:spcBef>
            </a:pPr>
            <a:r>
              <a:rPr lang="fr-FR" sz="1200" b="1" dirty="0" smtClean="0">
                <a:solidFill>
                  <a:schemeClr val="tx1">
                    <a:lumMod val="85000"/>
                    <a:lumOff val="15000"/>
                  </a:schemeClr>
                </a:solidFill>
                <a:latin typeface="Book Antiqua" panose="02040602050305030304" pitchFamily="18" charset="0"/>
              </a:rPr>
              <a:t>Une réputation très positive également pour les autres acteurs du secteur de la grande distribution</a:t>
            </a:r>
            <a:endParaRPr lang="fr-FR" sz="1200" dirty="0" smtClean="0">
              <a:solidFill>
                <a:schemeClr val="tx1">
                  <a:lumMod val="85000"/>
                  <a:lumOff val="15000"/>
                </a:schemeClr>
              </a:solidFill>
              <a:latin typeface="Book Antiqua" panose="02040602050305030304" pitchFamily="18" charset="0"/>
            </a:endParaRPr>
          </a:p>
          <a:p>
            <a:pPr algn="just">
              <a:spcBef>
                <a:spcPts val="400"/>
              </a:spcBef>
            </a:pPr>
            <a:r>
              <a:rPr lang="fr-FR" sz="1100" dirty="0" smtClean="0">
                <a:solidFill>
                  <a:schemeClr val="tx1">
                    <a:lumMod val="85000"/>
                    <a:lumOff val="15000"/>
                  </a:schemeClr>
                </a:solidFill>
                <a:latin typeface="Book Antiqua" panose="02040602050305030304" pitchFamily="18" charset="0"/>
              </a:rPr>
              <a:t>On peut noter par ailleurs que ces bons résultats du groupe E.Leclerc se retrouvent également chez ses concurrents directs, même s’ils restent distancés.</a:t>
            </a:r>
          </a:p>
          <a:p>
            <a:pPr algn="just">
              <a:spcBef>
                <a:spcPts val="400"/>
              </a:spcBef>
            </a:pPr>
            <a:r>
              <a:rPr lang="fr-FR" sz="1100" dirty="0" smtClean="0">
                <a:solidFill>
                  <a:schemeClr val="tx1">
                    <a:lumMod val="85000"/>
                    <a:lumOff val="15000"/>
                  </a:schemeClr>
                </a:solidFill>
                <a:latin typeface="Book Antiqua" panose="02040602050305030304" pitchFamily="18" charset="0"/>
              </a:rPr>
              <a:t>Ainsi, Carrefour, Lidl et même Amazon sont des marques appréciées par 81 % du grand public, même si leur positionnement est très différent entre grande distribution classique (Carrefour), </a:t>
            </a:r>
            <a:r>
              <a:rPr lang="fr-FR" sz="1100" i="1" dirty="0" smtClean="0">
                <a:solidFill>
                  <a:schemeClr val="tx1">
                    <a:lumMod val="85000"/>
                    <a:lumOff val="15000"/>
                  </a:schemeClr>
                </a:solidFill>
                <a:latin typeface="Book Antiqua" panose="02040602050305030304" pitchFamily="18" charset="0"/>
              </a:rPr>
              <a:t>hard discount </a:t>
            </a:r>
            <a:r>
              <a:rPr lang="fr-FR" sz="1100" dirty="0" smtClean="0">
                <a:solidFill>
                  <a:schemeClr val="tx1">
                    <a:lumMod val="85000"/>
                    <a:lumOff val="15000"/>
                  </a:schemeClr>
                </a:solidFill>
                <a:latin typeface="Book Antiqua" panose="02040602050305030304" pitchFamily="18" charset="0"/>
              </a:rPr>
              <a:t>(Lidl) et géant du Net nouvellement arrivé sur l’alimentation et les produits frais (Amazon).</a:t>
            </a:r>
          </a:p>
          <a:p>
            <a:pPr algn="just">
              <a:spcBef>
                <a:spcPts val="400"/>
              </a:spcBef>
            </a:pPr>
            <a:r>
              <a:rPr lang="fr-FR" sz="1100" dirty="0" smtClean="0">
                <a:solidFill>
                  <a:schemeClr val="tx1">
                    <a:lumMod val="85000"/>
                    <a:lumOff val="15000"/>
                  </a:schemeClr>
                </a:solidFill>
                <a:latin typeface="Book Antiqua" panose="02040602050305030304" pitchFamily="18" charset="0"/>
              </a:rPr>
              <a:t>Au-delà de ces différences de positionnement, les bons résultats de la grande distribution peuvent s’expliquer par la proximité que ces marques entretiennent au quotidien avec leurs clients, mais aussi les efforts accomplis ces dernières années pour se rapprocher de leurs attentes : digitalisation, développement de l’offre, des modalités de livraison, amélioration de la qualité… Des évolutions qui ne sont pas passées inaperçues aux yeux </a:t>
            </a:r>
            <a:r>
              <a:rPr lang="fr-FR" sz="1100" dirty="0">
                <a:solidFill>
                  <a:schemeClr val="tx1">
                    <a:lumMod val="85000"/>
                    <a:lumOff val="15000"/>
                  </a:schemeClr>
                </a:solidFill>
                <a:latin typeface="Book Antiqua" panose="02040602050305030304" pitchFamily="18" charset="0"/>
              </a:rPr>
              <a:t>des </a:t>
            </a:r>
            <a:r>
              <a:rPr lang="fr-FR" sz="1100" dirty="0" smtClean="0">
                <a:solidFill>
                  <a:schemeClr val="tx1">
                    <a:lumMod val="85000"/>
                    <a:lumOff val="15000"/>
                  </a:schemeClr>
                </a:solidFill>
                <a:latin typeface="Book Antiqua" panose="02040602050305030304" pitchFamily="18" charset="0"/>
              </a:rPr>
              <a:t>consommateurs, en dépit de progrès encore évident à faire sur le plan social : des groupes comme Amazon ou Lidl n’apparaissant ainsi comme des employeurs « soucieux de leurs salariés » que par 17 % des Français.</a:t>
            </a:r>
          </a:p>
          <a:p>
            <a:pPr algn="just">
              <a:spcBef>
                <a:spcPts val="600"/>
              </a:spcBef>
            </a:pPr>
            <a:endParaRPr lang="fr-FR" sz="1100" dirty="0">
              <a:solidFill>
                <a:schemeClr val="tx1">
                  <a:lumMod val="85000"/>
                  <a:lumOff val="15000"/>
                </a:schemeClr>
              </a:solidFill>
              <a:latin typeface="Book Antiqua" panose="02040602050305030304" pitchFamily="18" charset="0"/>
            </a:endParaRPr>
          </a:p>
          <a:p>
            <a:pPr algn="just">
              <a:spcBef>
                <a:spcPts val="600"/>
              </a:spcBef>
            </a:pPr>
            <a:endParaRPr lang="fr-FR" sz="1100" dirty="0" smtClean="0">
              <a:solidFill>
                <a:schemeClr val="tx1">
                  <a:lumMod val="85000"/>
                  <a:lumOff val="15000"/>
                </a:schemeClr>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descr="Parchemin"/>
          <p:cNvSpPr>
            <a:spLocks noChangeArrowheads="1"/>
          </p:cNvSpPr>
          <p:nvPr/>
        </p:nvSpPr>
        <p:spPr bwMode="auto">
          <a:xfrm>
            <a:off x="620688" y="1043608"/>
            <a:ext cx="5616624" cy="7632848"/>
          </a:xfrm>
          <a:prstGeom prst="rect">
            <a:avLst/>
          </a:prstGeom>
          <a:noFill/>
          <a:ln w="9525">
            <a:noFill/>
            <a:miter lim="800000"/>
            <a:headEnd/>
            <a:tailEnd/>
          </a:ln>
        </p:spPr>
        <p:txBody>
          <a:bodyPr/>
          <a:lstStyle/>
          <a:p>
            <a:pPr algn="just">
              <a:spcBef>
                <a:spcPts val="600"/>
              </a:spcBef>
            </a:pPr>
            <a:r>
              <a:rPr lang="fr-FR" sz="1200" b="1" dirty="0">
                <a:solidFill>
                  <a:schemeClr val="tx1">
                    <a:lumMod val="85000"/>
                    <a:lumOff val="15000"/>
                  </a:schemeClr>
                </a:solidFill>
                <a:latin typeface="Book Antiqua" panose="02040602050305030304" pitchFamily="18" charset="0"/>
              </a:rPr>
              <a:t>Air France et La Poste : quand les ex-fleurons du public se réinventent</a:t>
            </a:r>
            <a:endParaRPr lang="fr-FR" sz="1200" dirty="0">
              <a:solidFill>
                <a:schemeClr val="tx1">
                  <a:lumMod val="85000"/>
                  <a:lumOff val="15000"/>
                </a:schemeClr>
              </a:solidFill>
              <a:latin typeface="Book Antiqua" panose="02040602050305030304" pitchFamily="18" charset="0"/>
            </a:endParaRPr>
          </a:p>
          <a:p>
            <a:pPr algn="just">
              <a:spcBef>
                <a:spcPts val="400"/>
              </a:spcBef>
            </a:pPr>
            <a:r>
              <a:rPr lang="fr-FR" sz="1100" dirty="0">
                <a:solidFill>
                  <a:schemeClr val="tx1">
                    <a:lumMod val="85000"/>
                    <a:lumOff val="15000"/>
                  </a:schemeClr>
                </a:solidFill>
                <a:latin typeface="Book Antiqua" panose="02040602050305030304" pitchFamily="18" charset="0"/>
              </a:rPr>
              <a:t>Avec La Poste lauréat du secteur des services et Air France dans celui du tourisme, ce sont encore deux groupes français emblématiques qui sont reconnus par le grand public. Si ces deux entreprises ont pris des chemins différents </a:t>
            </a:r>
            <a:r>
              <a:rPr lang="fr-FR" sz="1100" dirty="0" smtClean="0">
                <a:solidFill>
                  <a:schemeClr val="tx1">
                    <a:lumMod val="85000"/>
                    <a:lumOff val="15000"/>
                  </a:schemeClr>
                </a:solidFill>
                <a:latin typeface="Book Antiqua" panose="02040602050305030304" pitchFamily="18" charset="0"/>
              </a:rPr>
              <a:t>statutairement </a:t>
            </a:r>
            <a:r>
              <a:rPr lang="fr-FR" sz="1100" dirty="0">
                <a:solidFill>
                  <a:schemeClr val="tx1">
                    <a:lumMod val="85000"/>
                    <a:lumOff val="15000"/>
                  </a:schemeClr>
                </a:solidFill>
                <a:latin typeface="Book Antiqua" panose="02040602050305030304" pitchFamily="18" charset="0"/>
              </a:rPr>
              <a:t>(Air France a été privatisée en 1999 alors que La Poste reste majoritairement </a:t>
            </a:r>
            <a:r>
              <a:rPr lang="fr-FR" sz="1100" dirty="0" smtClean="0">
                <a:solidFill>
                  <a:schemeClr val="tx1">
                    <a:lumMod val="85000"/>
                    <a:lumOff val="15000"/>
                  </a:schemeClr>
                </a:solidFill>
                <a:latin typeface="Book Antiqua" panose="02040602050305030304" pitchFamily="18" charset="0"/>
              </a:rPr>
              <a:t>publique), </a:t>
            </a:r>
            <a:r>
              <a:rPr lang="fr-FR" sz="1100" dirty="0">
                <a:solidFill>
                  <a:schemeClr val="tx1">
                    <a:lumMod val="85000"/>
                    <a:lumOff val="15000"/>
                  </a:schemeClr>
                </a:solidFill>
                <a:latin typeface="Book Antiqua" panose="02040602050305030304" pitchFamily="18" charset="0"/>
              </a:rPr>
              <a:t>on peut noter qu’elles gardent une trajectoire proche, étant deux entreprises publiques qui ont su se réinventer face aux fortes mutations </a:t>
            </a:r>
            <a:r>
              <a:rPr lang="fr-FR" sz="1100" dirty="0" smtClean="0">
                <a:solidFill>
                  <a:schemeClr val="tx1">
                    <a:lumMod val="85000"/>
                    <a:lumOff val="15000"/>
                  </a:schemeClr>
                </a:solidFill>
                <a:latin typeface="Book Antiqua" panose="02040602050305030304" pitchFamily="18" charset="0"/>
              </a:rPr>
              <a:t>de </a:t>
            </a:r>
            <a:r>
              <a:rPr lang="fr-FR" sz="1100" dirty="0">
                <a:solidFill>
                  <a:schemeClr val="tx1">
                    <a:lumMod val="85000"/>
                    <a:lumOff val="15000"/>
                  </a:schemeClr>
                </a:solidFill>
                <a:latin typeface="Book Antiqua" panose="02040602050305030304" pitchFamily="18" charset="0"/>
              </a:rPr>
              <a:t>leurs secteurs respectifs :</a:t>
            </a:r>
          </a:p>
          <a:p>
            <a:pPr marL="171450" indent="-171450" algn="just">
              <a:spcBef>
                <a:spcPts val="400"/>
              </a:spcBef>
              <a:buFontTx/>
              <a:buChar char="-"/>
            </a:pPr>
            <a:r>
              <a:rPr lang="fr-FR" sz="1100" dirty="0">
                <a:solidFill>
                  <a:schemeClr val="tx1">
                    <a:lumMod val="85000"/>
                    <a:lumOff val="15000"/>
                  </a:schemeClr>
                </a:solidFill>
                <a:latin typeface="Book Antiqua" panose="02040602050305030304" pitchFamily="18" charset="0"/>
              </a:rPr>
              <a:t>C</a:t>
            </a:r>
            <a:r>
              <a:rPr lang="fr-FR" sz="1100" dirty="0" smtClean="0">
                <a:solidFill>
                  <a:schemeClr val="tx1">
                    <a:lumMod val="85000"/>
                    <a:lumOff val="15000"/>
                  </a:schemeClr>
                </a:solidFill>
                <a:latin typeface="Book Antiqua" panose="02040602050305030304" pitchFamily="18" charset="0"/>
              </a:rPr>
              <a:t>oncurrence </a:t>
            </a:r>
            <a:r>
              <a:rPr lang="fr-FR" sz="1100" dirty="0">
                <a:solidFill>
                  <a:schemeClr val="tx1">
                    <a:lumMod val="85000"/>
                    <a:lumOff val="15000"/>
                  </a:schemeClr>
                </a:solidFill>
                <a:latin typeface="Book Antiqua" panose="02040602050305030304" pitchFamily="18" charset="0"/>
              </a:rPr>
              <a:t>des flottes </a:t>
            </a:r>
            <a:r>
              <a:rPr lang="fr-FR" sz="1100" i="1" dirty="0" smtClean="0">
                <a:solidFill>
                  <a:schemeClr val="tx1">
                    <a:lumMod val="85000"/>
                    <a:lumOff val="15000"/>
                  </a:schemeClr>
                </a:solidFill>
                <a:latin typeface="Book Antiqua" panose="02040602050305030304" pitchFamily="18" charset="0"/>
              </a:rPr>
              <a:t>low</a:t>
            </a:r>
            <a:r>
              <a:rPr lang="fr-FR" sz="1100" i="1" dirty="0">
                <a:solidFill>
                  <a:schemeClr val="tx1">
                    <a:lumMod val="85000"/>
                    <a:lumOff val="15000"/>
                  </a:schemeClr>
                </a:solidFill>
                <a:latin typeface="Book Antiqua" panose="02040602050305030304" pitchFamily="18" charset="0"/>
              </a:rPr>
              <a:t>-</a:t>
            </a:r>
            <a:r>
              <a:rPr lang="fr-FR" sz="1100" i="1" dirty="0" smtClean="0">
                <a:solidFill>
                  <a:schemeClr val="tx1">
                    <a:lumMod val="85000"/>
                    <a:lumOff val="15000"/>
                  </a:schemeClr>
                </a:solidFill>
                <a:latin typeface="Book Antiqua" panose="02040602050305030304" pitchFamily="18" charset="0"/>
              </a:rPr>
              <a:t>cost</a:t>
            </a:r>
            <a:r>
              <a:rPr lang="fr-FR" sz="1100" dirty="0" smtClean="0">
                <a:solidFill>
                  <a:schemeClr val="tx1">
                    <a:lumMod val="85000"/>
                    <a:lumOff val="15000"/>
                  </a:schemeClr>
                </a:solidFill>
                <a:latin typeface="Book Antiqua" panose="02040602050305030304" pitchFamily="18" charset="0"/>
              </a:rPr>
              <a:t> </a:t>
            </a:r>
            <a:r>
              <a:rPr lang="fr-FR" sz="1100" dirty="0">
                <a:solidFill>
                  <a:schemeClr val="tx1">
                    <a:lumMod val="85000"/>
                    <a:lumOff val="15000"/>
                  </a:schemeClr>
                </a:solidFill>
                <a:latin typeface="Book Antiqua" panose="02040602050305030304" pitchFamily="18" charset="0"/>
              </a:rPr>
              <a:t>et de nouveaux entrants (flottes du Moyen-Orient notamment) pour la compagnie aérienne,</a:t>
            </a:r>
          </a:p>
          <a:p>
            <a:pPr marL="171450" indent="-171450" algn="just">
              <a:spcBef>
                <a:spcPts val="400"/>
              </a:spcBef>
              <a:buFontTx/>
              <a:buChar char="-"/>
            </a:pPr>
            <a:r>
              <a:rPr lang="fr-FR" sz="1100" dirty="0">
                <a:solidFill>
                  <a:schemeClr val="tx1">
                    <a:lumMod val="85000"/>
                    <a:lumOff val="15000"/>
                  </a:schemeClr>
                </a:solidFill>
                <a:latin typeface="Book Antiqua" panose="02040602050305030304" pitchFamily="18" charset="0"/>
              </a:rPr>
              <a:t>R</a:t>
            </a:r>
            <a:r>
              <a:rPr lang="fr-FR" sz="1100" dirty="0" smtClean="0">
                <a:solidFill>
                  <a:schemeClr val="tx1">
                    <a:lumMod val="85000"/>
                    <a:lumOff val="15000"/>
                  </a:schemeClr>
                </a:solidFill>
                <a:latin typeface="Book Antiqua" panose="02040602050305030304" pitchFamily="18" charset="0"/>
              </a:rPr>
              <a:t>évolution </a:t>
            </a:r>
            <a:r>
              <a:rPr lang="fr-FR" sz="1100" dirty="0">
                <a:solidFill>
                  <a:schemeClr val="tx1">
                    <a:lumMod val="85000"/>
                    <a:lumOff val="15000"/>
                  </a:schemeClr>
                </a:solidFill>
                <a:latin typeface="Book Antiqua" panose="02040602050305030304" pitchFamily="18" charset="0"/>
              </a:rPr>
              <a:t>des échanges avec l’avènement du Web et des e-mails pour l’opérateur courrier, également confronté à l’ouverture à la concurrence de son secteur.</a:t>
            </a:r>
          </a:p>
          <a:p>
            <a:pPr algn="just">
              <a:spcBef>
                <a:spcPts val="400"/>
              </a:spcBef>
            </a:pPr>
            <a:r>
              <a:rPr lang="fr-FR" sz="1100" dirty="0">
                <a:solidFill>
                  <a:schemeClr val="tx1">
                    <a:lumMod val="85000"/>
                    <a:lumOff val="15000"/>
                  </a:schemeClr>
                </a:solidFill>
                <a:latin typeface="Book Antiqua" panose="02040602050305030304" pitchFamily="18" charset="0"/>
              </a:rPr>
              <a:t>Des mutations fortes qui n’empêchent pas ces deux compagnies d’avoir gardé aux yeux des Français une très bonne image, avec 76 % des Français qui ont </a:t>
            </a:r>
            <a:r>
              <a:rPr lang="fr-FR" sz="1100" dirty="0" smtClean="0">
                <a:solidFill>
                  <a:schemeClr val="tx1">
                    <a:lumMod val="85000"/>
                    <a:lumOff val="15000"/>
                  </a:schemeClr>
                </a:solidFill>
                <a:latin typeface="Book Antiqua" panose="02040602050305030304" pitchFamily="18" charset="0"/>
              </a:rPr>
              <a:t>une</a:t>
            </a:r>
            <a:r>
              <a:rPr lang="fr-FR" sz="1100" dirty="0">
                <a:solidFill>
                  <a:schemeClr val="tx1">
                    <a:lumMod val="85000"/>
                    <a:lumOff val="15000"/>
                  </a:schemeClr>
                </a:solidFill>
                <a:latin typeface="Book Antiqua" panose="02040602050305030304" pitchFamily="18" charset="0"/>
              </a:rPr>
              <a:t> bonne </a:t>
            </a:r>
            <a:r>
              <a:rPr lang="fr-FR" sz="1100" dirty="0" smtClean="0">
                <a:solidFill>
                  <a:schemeClr val="tx1">
                    <a:lumMod val="85000"/>
                    <a:lumOff val="15000"/>
                  </a:schemeClr>
                </a:solidFill>
                <a:latin typeface="Book Antiqua" panose="02040602050305030304" pitchFamily="18" charset="0"/>
              </a:rPr>
              <a:t>opinion </a:t>
            </a:r>
            <a:r>
              <a:rPr lang="fr-FR" sz="1100" dirty="0">
                <a:solidFill>
                  <a:schemeClr val="tx1">
                    <a:lumMod val="85000"/>
                    <a:lumOff val="15000"/>
                  </a:schemeClr>
                </a:solidFill>
                <a:latin typeface="Book Antiqua" panose="02040602050305030304" pitchFamily="18" charset="0"/>
              </a:rPr>
              <a:t>d’Air France et 72 % pour La Poste</a:t>
            </a:r>
            <a:r>
              <a:rPr lang="fr-FR" sz="1100" dirty="0" smtClean="0">
                <a:solidFill>
                  <a:schemeClr val="tx1">
                    <a:lumMod val="85000"/>
                    <a:lumOff val="15000"/>
                  </a:schemeClr>
                </a:solidFill>
                <a:latin typeface="Book Antiqua" panose="02040602050305030304" pitchFamily="18" charset="0"/>
              </a:rPr>
              <a:t>.</a:t>
            </a:r>
            <a:endParaRPr lang="fr-FR" sz="1100" b="1" dirty="0" smtClean="0">
              <a:solidFill>
                <a:schemeClr val="tx1">
                  <a:lumMod val="85000"/>
                  <a:lumOff val="15000"/>
                </a:schemeClr>
              </a:solidFill>
              <a:latin typeface="Book Antiqua" panose="02040602050305030304" pitchFamily="18" charset="0"/>
            </a:endParaRPr>
          </a:p>
          <a:p>
            <a:pPr algn="just">
              <a:spcBef>
                <a:spcPts val="600"/>
              </a:spcBef>
            </a:pPr>
            <a:endParaRPr lang="fr-FR" sz="1100" b="1" dirty="0" smtClean="0">
              <a:solidFill>
                <a:schemeClr val="tx1">
                  <a:lumMod val="85000"/>
                  <a:lumOff val="15000"/>
                </a:schemeClr>
              </a:solidFill>
              <a:latin typeface="Book Antiqua" panose="02040602050305030304" pitchFamily="18" charset="0"/>
            </a:endParaRPr>
          </a:p>
          <a:p>
            <a:pPr algn="just">
              <a:spcBef>
                <a:spcPts val="400"/>
              </a:spcBef>
            </a:pPr>
            <a:r>
              <a:rPr lang="fr-FR" sz="1200" b="1" dirty="0">
                <a:solidFill>
                  <a:schemeClr val="tx1">
                    <a:lumMod val="85000"/>
                    <a:lumOff val="15000"/>
                  </a:schemeClr>
                </a:solidFill>
                <a:latin typeface="Book Antiqua" panose="02040602050305030304" pitchFamily="18" charset="0"/>
              </a:rPr>
              <a:t>Disneyland : en dépit des difficultés financières, une marque très appréciée</a:t>
            </a:r>
          </a:p>
          <a:p>
            <a:pPr algn="just">
              <a:spcBef>
                <a:spcPts val="400"/>
              </a:spcBef>
            </a:pPr>
            <a:r>
              <a:rPr lang="fr-FR" sz="1100" dirty="0">
                <a:solidFill>
                  <a:schemeClr val="tx1">
                    <a:lumMod val="85000"/>
                    <a:lumOff val="15000"/>
                  </a:schemeClr>
                </a:solidFill>
                <a:latin typeface="Book Antiqua" panose="02040602050305030304" pitchFamily="18" charset="0"/>
              </a:rPr>
              <a:t>À l’heure où Disneyland Paris vient de fêter ses 25 ans avec au compteur pas moins de 320 millions de visites, la marque se positionne incontestablement comme un acteur majeur du tourisme hexagonal. Et les Français en ont conscience, puisqu’ils placent Disneyland </a:t>
            </a:r>
            <a:r>
              <a:rPr lang="fr-FR" sz="1100" i="1" dirty="0">
                <a:solidFill>
                  <a:schemeClr val="tx1">
                    <a:lumMod val="85000"/>
                    <a:lumOff val="15000"/>
                  </a:schemeClr>
                </a:solidFill>
                <a:latin typeface="Book Antiqua" panose="02040602050305030304" pitchFamily="18" charset="0"/>
              </a:rPr>
              <a:t>ex aequo </a:t>
            </a:r>
            <a:r>
              <a:rPr lang="fr-FR" sz="1100" dirty="0">
                <a:solidFill>
                  <a:schemeClr val="tx1">
                    <a:lumMod val="85000"/>
                    <a:lumOff val="15000"/>
                  </a:schemeClr>
                </a:solidFill>
                <a:latin typeface="Book Antiqua" panose="02040602050305030304" pitchFamily="18" charset="0"/>
              </a:rPr>
              <a:t>avec Air France dans le secteur du tourisme et des loisirs.</a:t>
            </a:r>
          </a:p>
          <a:p>
            <a:pPr algn="just">
              <a:spcBef>
                <a:spcPts val="400"/>
              </a:spcBef>
            </a:pPr>
            <a:r>
              <a:rPr lang="fr-FR" sz="1100" dirty="0">
                <a:solidFill>
                  <a:schemeClr val="tx1">
                    <a:lumMod val="85000"/>
                    <a:lumOff val="15000"/>
                  </a:schemeClr>
                </a:solidFill>
                <a:latin typeface="Book Antiqua" panose="02040602050305030304" pitchFamily="18" charset="0"/>
              </a:rPr>
              <a:t>Dans le détail, Disneyland est reconnu en priorité en termes de confiance (57 %), de qualité des prestations (60 %) et dans une moindre mesure pour ses innovations (48 %).</a:t>
            </a:r>
          </a:p>
          <a:p>
            <a:pPr algn="just">
              <a:spcBef>
                <a:spcPts val="600"/>
              </a:spcBef>
            </a:pPr>
            <a:endParaRPr lang="fr-FR" sz="1100" b="1" dirty="0">
              <a:solidFill>
                <a:schemeClr val="tx1">
                  <a:lumMod val="85000"/>
                  <a:lumOff val="15000"/>
                </a:schemeClr>
              </a:solidFill>
              <a:latin typeface="Book Antiqua" panose="02040602050305030304" pitchFamily="18" charset="0"/>
            </a:endParaRPr>
          </a:p>
          <a:p>
            <a:pPr algn="just">
              <a:spcBef>
                <a:spcPts val="600"/>
              </a:spcBef>
            </a:pPr>
            <a:r>
              <a:rPr lang="fr-FR" sz="1200" b="1" dirty="0" smtClean="0">
                <a:solidFill>
                  <a:schemeClr val="tx1">
                    <a:lumMod val="85000"/>
                    <a:lumOff val="15000"/>
                  </a:schemeClr>
                </a:solidFill>
                <a:latin typeface="Book Antiqua" panose="02040602050305030304" pitchFamily="18" charset="0"/>
              </a:rPr>
              <a:t>Danone, Google et Airbus : des entreprises toujours largement appréciées</a:t>
            </a:r>
          </a:p>
          <a:p>
            <a:pPr algn="just">
              <a:spcBef>
                <a:spcPts val="400"/>
              </a:spcBef>
            </a:pPr>
            <a:r>
              <a:rPr lang="fr-FR" sz="1100" dirty="0" smtClean="0">
                <a:solidFill>
                  <a:schemeClr val="tx1">
                    <a:lumMod val="85000"/>
                    <a:lumOff val="15000"/>
                  </a:schemeClr>
                </a:solidFill>
                <a:latin typeface="Book Antiqua" panose="02040602050305030304" pitchFamily="18" charset="0"/>
              </a:rPr>
              <a:t>Enfin, en lien avec les résultats des années précédentes, trois groupes trustent toujours les premières places au sein de leur secteurs, tout en restant très bien placés au classement général :</a:t>
            </a:r>
          </a:p>
          <a:p>
            <a:pPr marL="171450" indent="-171450" algn="just">
              <a:spcBef>
                <a:spcPts val="400"/>
              </a:spcBef>
              <a:buFontTx/>
              <a:buChar char="-"/>
            </a:pPr>
            <a:r>
              <a:rPr lang="fr-FR" sz="1100" dirty="0" smtClean="0">
                <a:solidFill>
                  <a:schemeClr val="tx1">
                    <a:lumMod val="85000"/>
                    <a:lumOff val="15000"/>
                  </a:schemeClr>
                </a:solidFill>
                <a:latin typeface="Book Antiqua" panose="02040602050305030304" pitchFamily="18" charset="0"/>
              </a:rPr>
              <a:t>Danone, lauréat du trophée de la réputation en 2015, est à la seconde place cette année, avec 83 % d’opinions positives. Le groupe est par ailleurs premier en qualité des produits, premier </a:t>
            </a:r>
            <a:r>
              <a:rPr lang="fr-FR" sz="1100" i="1" dirty="0" smtClean="0">
                <a:solidFill>
                  <a:schemeClr val="tx1">
                    <a:lumMod val="85000"/>
                    <a:lumOff val="15000"/>
                  </a:schemeClr>
                </a:solidFill>
                <a:latin typeface="Book Antiqua" panose="02040602050305030304" pitchFamily="18" charset="0"/>
              </a:rPr>
              <a:t>ex-aequo</a:t>
            </a:r>
            <a:r>
              <a:rPr lang="fr-FR" sz="1100" dirty="0" smtClean="0">
                <a:solidFill>
                  <a:schemeClr val="tx1">
                    <a:lumMod val="85000"/>
                    <a:lumOff val="15000"/>
                  </a:schemeClr>
                </a:solidFill>
                <a:latin typeface="Book Antiqua" panose="02040602050305030304" pitchFamily="18" charset="0"/>
              </a:rPr>
              <a:t> avec E.Leclerc sur la confiance, et enfin premier en responsabilité sociétale (engagement pour la société).</a:t>
            </a:r>
          </a:p>
          <a:p>
            <a:pPr marL="171450" indent="-171450" algn="just">
              <a:spcBef>
                <a:spcPts val="400"/>
              </a:spcBef>
              <a:buFontTx/>
              <a:buChar char="-"/>
            </a:pPr>
            <a:r>
              <a:rPr lang="fr-FR" sz="1100" dirty="0" smtClean="0">
                <a:solidFill>
                  <a:schemeClr val="tx1">
                    <a:lumMod val="85000"/>
                    <a:lumOff val="15000"/>
                  </a:schemeClr>
                </a:solidFill>
                <a:latin typeface="Book Antiqua" panose="02040602050305030304" pitchFamily="18" charset="0"/>
              </a:rPr>
              <a:t>Google, lauréat du trophée de la réputation en 2011, 2013 et 2016, reste apprécié par 82 % des personnes interrogées, en troisième position. Le géant californien est aussi premier sur la proximité, la responsabilité sociale (envers ses salariés), et enfin leader en termes d’innovation et de vision d’avenir ;</a:t>
            </a:r>
          </a:p>
          <a:p>
            <a:pPr marL="171450" indent="-171450" algn="just">
              <a:spcBef>
                <a:spcPts val="400"/>
              </a:spcBef>
              <a:buFontTx/>
              <a:buChar char="-"/>
            </a:pPr>
            <a:r>
              <a:rPr lang="fr-FR" sz="1100" dirty="0" smtClean="0">
                <a:solidFill>
                  <a:schemeClr val="tx1">
                    <a:lumMod val="85000"/>
                    <a:lumOff val="15000"/>
                  </a:schemeClr>
                </a:solidFill>
                <a:latin typeface="Book Antiqua" panose="02040602050305030304" pitchFamily="18" charset="0"/>
              </a:rPr>
              <a:t>Enfin, Airbus reste en tête des entreprises du secteur de l’industrie avec 81 % d’opinions positives. Le constructeur aéronautique est, comme les années précédentes, particulièrement reconnu pour la qualité de ses produits, le sentiment de confiance qu’il génère et enfin la responsabilité sociale à l’égard de ses salariés, pour laquelle il partage la première place avec Google.</a:t>
            </a:r>
          </a:p>
        </p:txBody>
      </p:sp>
    </p:spTree>
    <p:extLst>
      <p:ext uri="{BB962C8B-B14F-4D97-AF65-F5344CB8AC3E}">
        <p14:creationId xmlns:p14="http://schemas.microsoft.com/office/powerpoint/2010/main" val="1055778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6" descr="ViaVoice7_livres.jpg"/>
          <p:cNvPicPr>
            <a:picLocks noChangeAspect="1"/>
          </p:cNvPicPr>
          <p:nvPr/>
        </p:nvPicPr>
        <p:blipFill>
          <a:blip r:embed="rId2" cstate="print">
            <a:grayscl/>
          </a:blip>
          <a:srcRect/>
          <a:stretch>
            <a:fillRect/>
          </a:stretch>
        </p:blipFill>
        <p:spPr bwMode="auto">
          <a:xfrm>
            <a:off x="0" y="-36513"/>
            <a:ext cx="6858000" cy="9180513"/>
          </a:xfrm>
          <a:prstGeom prst="rect">
            <a:avLst/>
          </a:prstGeom>
          <a:noFill/>
          <a:ln w="9525">
            <a:noFill/>
            <a:miter lim="800000"/>
            <a:headEnd/>
            <a:tailEnd/>
          </a:ln>
        </p:spPr>
      </p:pic>
      <p:pic>
        <p:nvPicPr>
          <p:cNvPr id="10243" name="Image 19" descr="AV.png"/>
          <p:cNvPicPr>
            <a:picLocks noChangeAspect="1"/>
          </p:cNvPicPr>
          <p:nvPr/>
        </p:nvPicPr>
        <p:blipFill>
          <a:blip r:embed="rId3" cstate="print">
            <a:grayscl/>
          </a:blip>
          <a:srcRect/>
          <a:stretch>
            <a:fillRect/>
          </a:stretch>
        </p:blipFill>
        <p:spPr bwMode="auto">
          <a:xfrm>
            <a:off x="892348" y="6588224"/>
            <a:ext cx="918262" cy="576164"/>
          </a:xfrm>
          <a:prstGeom prst="rect">
            <a:avLst/>
          </a:prstGeom>
          <a:noFill/>
          <a:ln w="9525">
            <a:noFill/>
            <a:miter lim="800000"/>
            <a:headEnd/>
            <a:tailEnd/>
          </a:ln>
        </p:spPr>
      </p:pic>
      <p:sp>
        <p:nvSpPr>
          <p:cNvPr id="10244" name="Rectangle 5"/>
          <p:cNvSpPr>
            <a:spLocks noChangeArrowheads="1"/>
          </p:cNvSpPr>
          <p:nvPr/>
        </p:nvSpPr>
        <p:spPr bwMode="auto">
          <a:xfrm>
            <a:off x="1916832" y="6660337"/>
            <a:ext cx="4264844" cy="442972"/>
          </a:xfrm>
          <a:prstGeom prst="rect">
            <a:avLst/>
          </a:prstGeom>
          <a:noFill/>
          <a:ln w="9525">
            <a:noFill/>
            <a:miter lim="800000"/>
            <a:headEnd/>
            <a:tailEnd/>
          </a:ln>
        </p:spPr>
        <p:txBody>
          <a:bodyPr wrap="square" lIns="95788" tIns="47894" rIns="95788" bIns="47894">
            <a:spAutoFit/>
          </a:bodyPr>
          <a:lstStyle/>
          <a:p>
            <a:pPr>
              <a:lnSpc>
                <a:spcPts val="2725"/>
              </a:lnSpc>
            </a:pPr>
            <a:r>
              <a:rPr lang="fr-FR" sz="2200" b="1" dirty="0" smtClean="0">
                <a:solidFill>
                  <a:schemeClr val="bg1"/>
                </a:solidFill>
                <a:latin typeface="Book Antiqua" pitchFamily="18" charset="0"/>
              </a:rPr>
              <a:t>Résultats</a:t>
            </a:r>
            <a:r>
              <a:rPr lang="fr-FR" sz="2200" b="1" dirty="0">
                <a:solidFill>
                  <a:schemeClr val="bg1"/>
                </a:solidFill>
                <a:latin typeface="Book Antiqua" pitchFamily="18" charset="0"/>
              </a:rPr>
              <a:t> </a:t>
            </a:r>
            <a:r>
              <a:rPr lang="fr-FR" sz="2200" b="1" dirty="0" smtClean="0">
                <a:solidFill>
                  <a:schemeClr val="bg1"/>
                </a:solidFill>
                <a:latin typeface="Book Antiqua" pitchFamily="18" charset="0"/>
              </a:rPr>
              <a:t>par secteur d’activité</a:t>
            </a:r>
            <a:endParaRPr lang="fr-FR" sz="2200" b="1" dirty="0">
              <a:solidFill>
                <a:schemeClr val="bg1"/>
              </a:solidFill>
              <a:latin typeface="Book Antiqua" pitchFamily="18" charset="0"/>
            </a:endParaRPr>
          </a:p>
        </p:txBody>
      </p:sp>
    </p:spTree>
    <p:extLst>
      <p:ext uri="{BB962C8B-B14F-4D97-AF65-F5344CB8AC3E}">
        <p14:creationId xmlns:p14="http://schemas.microsoft.com/office/powerpoint/2010/main" val="154133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p:cNvPicPr>
            <a:picLocks noChangeAspect="1"/>
          </p:cNvPicPr>
          <p:nvPr/>
        </p:nvPicPr>
        <p:blipFill>
          <a:blip r:embed="rId3" cstate="print"/>
          <a:stretch>
            <a:fillRect/>
          </a:stretch>
        </p:blipFill>
        <p:spPr>
          <a:xfrm>
            <a:off x="245930" y="2534040"/>
            <a:ext cx="519247" cy="330295"/>
          </a:xfrm>
          <a:prstGeom prst="rect">
            <a:avLst/>
          </a:prstGeom>
        </p:spPr>
      </p:pic>
      <p:sp>
        <p:nvSpPr>
          <p:cNvPr id="11" name="Rectangle 10"/>
          <p:cNvSpPr/>
          <p:nvPr/>
        </p:nvSpPr>
        <p:spPr>
          <a:xfrm>
            <a:off x="0" y="827584"/>
            <a:ext cx="6858000" cy="338554"/>
          </a:xfrm>
          <a:prstGeom prst="rect">
            <a:avLst/>
          </a:prstGeom>
        </p:spPr>
        <p:txBody>
          <a:bodyPr>
            <a:spAutoFit/>
          </a:bodyPr>
          <a:lstStyle/>
          <a:p>
            <a:pPr algn="ctr">
              <a:buClr>
                <a:schemeClr val="accent1"/>
              </a:buClr>
              <a:buSzPct val="120000"/>
              <a:defRPr/>
            </a:pPr>
            <a:r>
              <a:rPr lang="fr-FR" sz="1600" b="1" dirty="0" smtClean="0">
                <a:solidFill>
                  <a:schemeClr val="tx1">
                    <a:lumMod val="75000"/>
                    <a:lumOff val="25000"/>
                  </a:schemeClr>
                </a:solidFill>
                <a:latin typeface="Book Antiqua" pitchFamily="18" charset="0"/>
                <a:cs typeface="Helvetica" pitchFamily="34" charset="0"/>
              </a:rPr>
              <a:t>Distribution</a:t>
            </a:r>
            <a:endParaRPr lang="fr-FR" sz="1600" b="1" dirty="0">
              <a:solidFill>
                <a:schemeClr val="tx1">
                  <a:lumMod val="75000"/>
                  <a:lumOff val="25000"/>
                </a:schemeClr>
              </a:solidFill>
              <a:latin typeface="Book Antiqua" pitchFamily="18" charset="0"/>
              <a:cs typeface="Helvetica" pitchFamily="34" charset="0"/>
            </a:endParaRPr>
          </a:p>
        </p:txBody>
      </p:sp>
      <p:sp>
        <p:nvSpPr>
          <p:cNvPr id="7" name="Rectangle 6"/>
          <p:cNvSpPr/>
          <p:nvPr/>
        </p:nvSpPr>
        <p:spPr bwMode="auto">
          <a:xfrm>
            <a:off x="223599" y="2195736"/>
            <a:ext cx="3145046" cy="1800200"/>
          </a:xfrm>
          <a:prstGeom prst="rect">
            <a:avLst/>
          </a:prstGeom>
          <a:noFill/>
          <a:ln w="6350" cap="flat" cmpd="sng" algn="ctr">
            <a:solidFill>
              <a:srgbClr val="0055A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10" name="Rectangle 9"/>
          <p:cNvSpPr/>
          <p:nvPr/>
        </p:nvSpPr>
        <p:spPr bwMode="auto">
          <a:xfrm>
            <a:off x="3512661" y="2195736"/>
            <a:ext cx="3130969" cy="1800200"/>
          </a:xfrm>
          <a:prstGeom prst="rect">
            <a:avLst/>
          </a:prstGeom>
          <a:noFill/>
          <a:ln w="6350" cap="flat" cmpd="sng" algn="ctr">
            <a:solidFill>
              <a:srgbClr val="0055A5"/>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12" name="ZoneTexte 11"/>
          <p:cNvSpPr txBox="1"/>
          <p:nvPr/>
        </p:nvSpPr>
        <p:spPr>
          <a:xfrm>
            <a:off x="470179" y="2267744"/>
            <a:ext cx="2736304" cy="307777"/>
          </a:xfrm>
          <a:prstGeom prst="rect">
            <a:avLst/>
          </a:prstGeom>
          <a:noFill/>
        </p:spPr>
        <p:txBody>
          <a:bodyPr wrap="square" rtlCol="0">
            <a:spAutoFit/>
          </a:bodyPr>
          <a:lstStyle/>
          <a:p>
            <a:pPr algn="ctr"/>
            <a:r>
              <a:rPr lang="fr-FR" sz="1400" b="1" dirty="0" smtClean="0">
                <a:solidFill>
                  <a:schemeClr val="tx1">
                    <a:lumMod val="85000"/>
                    <a:lumOff val="15000"/>
                  </a:schemeClr>
                </a:solidFill>
                <a:latin typeface="Book Antiqua" panose="02040602050305030304" pitchFamily="18" charset="0"/>
              </a:rPr>
              <a:t>Palmarès général</a:t>
            </a:r>
          </a:p>
        </p:txBody>
      </p:sp>
      <p:sp>
        <p:nvSpPr>
          <p:cNvPr id="23" name="ZoneTexte 22"/>
          <p:cNvSpPr txBox="1"/>
          <p:nvPr/>
        </p:nvSpPr>
        <p:spPr>
          <a:xfrm>
            <a:off x="3524314" y="2229244"/>
            <a:ext cx="3119316" cy="1555605"/>
          </a:xfrm>
          <a:prstGeom prst="rect">
            <a:avLst/>
          </a:prstGeom>
          <a:noFill/>
        </p:spPr>
        <p:txBody>
          <a:bodyPr wrap="square" tIns="108000" rtlCol="0">
            <a:spAutoFit/>
          </a:bodyPr>
          <a:lstStyle/>
          <a:p>
            <a:pPr algn="ctr"/>
            <a:r>
              <a:rPr lang="fr-FR" sz="1400" b="1" dirty="0" smtClean="0">
                <a:solidFill>
                  <a:schemeClr val="tx1">
                    <a:lumMod val="85000"/>
                    <a:lumOff val="15000"/>
                  </a:schemeClr>
                </a:solidFill>
                <a:latin typeface="Book Antiqua" panose="02040602050305030304" pitchFamily="18" charset="0"/>
              </a:rPr>
              <a:t>Réputation moyenne</a:t>
            </a:r>
          </a:p>
          <a:p>
            <a:pPr algn="ctr"/>
            <a:r>
              <a:rPr lang="fr-FR" sz="1400" b="1" dirty="0" smtClean="0">
                <a:solidFill>
                  <a:schemeClr val="tx1">
                    <a:lumMod val="85000"/>
                    <a:lumOff val="15000"/>
                  </a:schemeClr>
                </a:solidFill>
                <a:latin typeface="Book Antiqua" panose="02040602050305030304" pitchFamily="18" charset="0"/>
              </a:rPr>
              <a:t>du secteur</a:t>
            </a:r>
            <a:endParaRPr lang="fr-FR" sz="1200" dirty="0" smtClean="0">
              <a:solidFill>
                <a:schemeClr val="tx1">
                  <a:lumMod val="85000"/>
                  <a:lumOff val="15000"/>
                </a:schemeClr>
              </a:solidFill>
              <a:latin typeface="Book Antiqua" panose="02040602050305030304" pitchFamily="18" charset="0"/>
            </a:endParaRPr>
          </a:p>
          <a:p>
            <a:pPr algn="ctr"/>
            <a:endParaRPr lang="fr-FR" sz="500" dirty="0" smtClean="0">
              <a:latin typeface="Book Antiqua" panose="02040602050305030304" pitchFamily="18" charset="0"/>
            </a:endParaRPr>
          </a:p>
          <a:p>
            <a:pPr lvl="0" algn="ctr">
              <a:spcBef>
                <a:spcPts val="600"/>
              </a:spcBef>
            </a:pPr>
            <a:r>
              <a:rPr lang="fr-FR" b="1" dirty="0" smtClean="0">
                <a:solidFill>
                  <a:srgbClr val="0055A5"/>
                </a:solidFill>
                <a:latin typeface="Book Antiqua" panose="02040602050305030304" pitchFamily="18" charset="0"/>
              </a:rPr>
              <a:t>80 % </a:t>
            </a:r>
            <a:r>
              <a:rPr lang="fr-FR" sz="1400" dirty="0" smtClean="0">
                <a:solidFill>
                  <a:srgbClr val="0055A5"/>
                </a:solidFill>
                <a:latin typeface="Book Antiqua" panose="02040602050305030304" pitchFamily="18" charset="0"/>
              </a:rPr>
              <a:t>d’opinions positives</a:t>
            </a:r>
            <a:endParaRPr lang="fr-FR" dirty="0" smtClean="0">
              <a:solidFill>
                <a:srgbClr val="0055A5"/>
              </a:solidFill>
              <a:latin typeface="Book Antiqua" panose="02040602050305030304" pitchFamily="18" charset="0"/>
            </a:endParaRPr>
          </a:p>
          <a:p>
            <a:pPr lvl="0" algn="ctr"/>
            <a:endParaRPr lang="fr-FR" sz="1300" b="1" dirty="0">
              <a:solidFill>
                <a:srgbClr val="C00000"/>
              </a:solidFill>
              <a:latin typeface="Book Antiqua" panose="02040602050305030304" pitchFamily="18" charset="0"/>
            </a:endParaRPr>
          </a:p>
          <a:p>
            <a:pPr lvl="0" algn="ctr"/>
            <a:r>
              <a:rPr lang="fr-FR" sz="1200" dirty="0" smtClean="0">
                <a:solidFill>
                  <a:schemeClr val="tx1">
                    <a:lumMod val="75000"/>
                    <a:lumOff val="25000"/>
                  </a:schemeClr>
                </a:solidFill>
                <a:latin typeface="Book Antiqua" panose="02040602050305030304" pitchFamily="18" charset="0"/>
              </a:rPr>
              <a:t>Moyenne 30 entreprises : </a:t>
            </a:r>
            <a:r>
              <a:rPr lang="fr-FR" sz="1600" b="1" dirty="0" smtClean="0">
                <a:solidFill>
                  <a:srgbClr val="0055A5"/>
                </a:solidFill>
                <a:latin typeface="Book Antiqua" panose="02040602050305030304" pitchFamily="18" charset="0"/>
              </a:rPr>
              <a:t>69 %</a:t>
            </a:r>
            <a:endParaRPr lang="fr-FR" sz="1800" b="1" dirty="0">
              <a:solidFill>
                <a:srgbClr val="0055A5"/>
              </a:solidFill>
              <a:latin typeface="Book Antiqua" panose="02040602050305030304" pitchFamily="18" charset="0"/>
            </a:endParaRPr>
          </a:p>
        </p:txBody>
      </p:sp>
      <p:pic>
        <p:nvPicPr>
          <p:cNvPr id="38" name="Picture 2" descr="Description de l'image Logo Carrefour.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3176" y="1395507"/>
            <a:ext cx="697328" cy="5578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Description de l'image E.leclerc(logo).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4984" y="1477834"/>
            <a:ext cx="1527829" cy="375013"/>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 41"/>
          <p:cNvPicPr>
            <a:picLocks noChangeAspect="1"/>
          </p:cNvPicPr>
          <p:nvPr/>
        </p:nvPicPr>
        <p:blipFill>
          <a:blip r:embed="rId6" cstate="print"/>
          <a:stretch>
            <a:fillRect/>
          </a:stretch>
        </p:blipFill>
        <p:spPr>
          <a:xfrm>
            <a:off x="5949280" y="1331640"/>
            <a:ext cx="621730" cy="621730"/>
          </a:xfrm>
          <a:prstGeom prst="rect">
            <a:avLst/>
          </a:prstGeom>
        </p:spPr>
      </p:pic>
      <p:pic>
        <p:nvPicPr>
          <p:cNvPr id="43" name="Image 42"/>
          <p:cNvPicPr>
            <a:picLocks noChangeAspect="1"/>
          </p:cNvPicPr>
          <p:nvPr/>
        </p:nvPicPr>
        <p:blipFill>
          <a:blip r:embed="rId7" cstate="print"/>
          <a:stretch>
            <a:fillRect/>
          </a:stretch>
        </p:blipFill>
        <p:spPr>
          <a:xfrm>
            <a:off x="332656" y="1531673"/>
            <a:ext cx="971337" cy="353726"/>
          </a:xfrm>
          <a:prstGeom prst="rect">
            <a:avLst/>
          </a:prstGeom>
        </p:spPr>
      </p:pic>
      <p:pic>
        <p:nvPicPr>
          <p:cNvPr id="3074" name="Picture 2" descr="logo de Monopri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2776" y="1449314"/>
            <a:ext cx="1718855" cy="398462"/>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p:cNvSpPr txBox="1"/>
          <p:nvPr/>
        </p:nvSpPr>
        <p:spPr>
          <a:xfrm>
            <a:off x="188145"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Confiance</a:t>
            </a:r>
          </a:p>
        </p:txBody>
      </p:sp>
      <p:sp>
        <p:nvSpPr>
          <p:cNvPr id="40" name="Rectangle 39"/>
          <p:cNvSpPr/>
          <p:nvPr/>
        </p:nvSpPr>
        <p:spPr bwMode="auto">
          <a:xfrm>
            <a:off x="188145"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41" name="Graphique 40"/>
          <p:cNvGraphicFramePr/>
          <p:nvPr>
            <p:extLst>
              <p:ext uri="{D42A27DB-BD31-4B8C-83A1-F6EECF244321}">
                <p14:modId xmlns:p14="http://schemas.microsoft.com/office/powerpoint/2010/main" val="4065975651"/>
              </p:ext>
            </p:extLst>
          </p:nvPr>
        </p:nvGraphicFramePr>
        <p:xfrm>
          <a:off x="197899" y="4499992"/>
          <a:ext cx="2078476" cy="1194816"/>
        </p:xfrm>
        <a:graphic>
          <a:graphicData uri="http://schemas.openxmlformats.org/drawingml/2006/chart">
            <c:chart xmlns:c="http://schemas.openxmlformats.org/drawingml/2006/chart" xmlns:r="http://schemas.openxmlformats.org/officeDocument/2006/relationships" r:id="rId9"/>
          </a:graphicData>
        </a:graphic>
      </p:graphicFrame>
      <p:sp>
        <p:nvSpPr>
          <p:cNvPr id="44" name="ZoneTexte 43"/>
          <p:cNvSpPr txBox="1"/>
          <p:nvPr/>
        </p:nvSpPr>
        <p:spPr>
          <a:xfrm>
            <a:off x="2407694" y="4186372"/>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Qualité</a:t>
            </a:r>
          </a:p>
        </p:txBody>
      </p:sp>
      <p:sp>
        <p:nvSpPr>
          <p:cNvPr id="66" name="Rectangle 65"/>
          <p:cNvSpPr/>
          <p:nvPr/>
        </p:nvSpPr>
        <p:spPr bwMode="auto">
          <a:xfrm>
            <a:off x="2407694" y="4186372"/>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68" name="ZoneTexte 67"/>
          <p:cNvSpPr txBox="1"/>
          <p:nvPr/>
        </p:nvSpPr>
        <p:spPr>
          <a:xfrm>
            <a:off x="4627243" y="418264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Proximité</a:t>
            </a:r>
          </a:p>
        </p:txBody>
      </p:sp>
      <p:sp>
        <p:nvSpPr>
          <p:cNvPr id="69" name="Rectangle 68"/>
          <p:cNvSpPr/>
          <p:nvPr/>
        </p:nvSpPr>
        <p:spPr bwMode="auto">
          <a:xfrm>
            <a:off x="4627243" y="418264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71" name="ZoneTexte 70"/>
          <p:cNvSpPr txBox="1"/>
          <p:nvPr/>
        </p:nvSpPr>
        <p:spPr>
          <a:xfrm>
            <a:off x="188145"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Social</a:t>
            </a:r>
          </a:p>
        </p:txBody>
      </p:sp>
      <p:sp>
        <p:nvSpPr>
          <p:cNvPr id="72" name="Rectangle 71"/>
          <p:cNvSpPr/>
          <p:nvPr/>
        </p:nvSpPr>
        <p:spPr bwMode="auto">
          <a:xfrm>
            <a:off x="188145"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74" name="ZoneTexte 73"/>
          <p:cNvSpPr txBox="1"/>
          <p:nvPr/>
        </p:nvSpPr>
        <p:spPr>
          <a:xfrm>
            <a:off x="2407694" y="5819757"/>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Environnemental</a:t>
            </a:r>
          </a:p>
        </p:txBody>
      </p:sp>
      <p:sp>
        <p:nvSpPr>
          <p:cNvPr id="75" name="Rectangle 74"/>
          <p:cNvSpPr/>
          <p:nvPr/>
        </p:nvSpPr>
        <p:spPr bwMode="auto">
          <a:xfrm>
            <a:off x="2407694" y="5819757"/>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77" name="ZoneTexte 76"/>
          <p:cNvSpPr txBox="1"/>
          <p:nvPr/>
        </p:nvSpPr>
        <p:spPr>
          <a:xfrm>
            <a:off x="4627243" y="5816025"/>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Sociétal</a:t>
            </a:r>
          </a:p>
        </p:txBody>
      </p:sp>
      <p:sp>
        <p:nvSpPr>
          <p:cNvPr id="78" name="Rectangle 77"/>
          <p:cNvSpPr/>
          <p:nvPr/>
        </p:nvSpPr>
        <p:spPr bwMode="auto">
          <a:xfrm>
            <a:off x="4627243" y="5816025"/>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80" name="ZoneTexte 79"/>
          <p:cNvSpPr txBox="1"/>
          <p:nvPr/>
        </p:nvSpPr>
        <p:spPr>
          <a:xfrm>
            <a:off x="1363579" y="7448588"/>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Vision d’avenir</a:t>
            </a:r>
          </a:p>
        </p:txBody>
      </p:sp>
      <p:sp>
        <p:nvSpPr>
          <p:cNvPr id="81" name="Rectangle 80"/>
          <p:cNvSpPr/>
          <p:nvPr/>
        </p:nvSpPr>
        <p:spPr bwMode="auto">
          <a:xfrm>
            <a:off x="1363579" y="7448588"/>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83" name="ZoneTexte 82"/>
          <p:cNvSpPr txBox="1"/>
          <p:nvPr/>
        </p:nvSpPr>
        <p:spPr>
          <a:xfrm>
            <a:off x="3583128" y="7452320"/>
            <a:ext cx="2088230" cy="307777"/>
          </a:xfrm>
          <a:prstGeom prst="rect">
            <a:avLst/>
          </a:prstGeom>
          <a:noFill/>
        </p:spPr>
        <p:txBody>
          <a:bodyPr wrap="square" rtlCol="0">
            <a:spAutoFit/>
          </a:bodyPr>
          <a:lstStyle/>
          <a:p>
            <a:pPr algn="ctr"/>
            <a:r>
              <a:rPr lang="fr-FR" sz="1400" b="1" dirty="0" smtClean="0">
                <a:solidFill>
                  <a:schemeClr val="tx1">
                    <a:lumMod val="75000"/>
                    <a:lumOff val="25000"/>
                  </a:schemeClr>
                </a:solidFill>
                <a:latin typeface="Book Antiqua" panose="02040602050305030304" pitchFamily="18" charset="0"/>
              </a:rPr>
              <a:t>Innovation</a:t>
            </a:r>
          </a:p>
        </p:txBody>
      </p:sp>
      <p:sp>
        <p:nvSpPr>
          <p:cNvPr id="84" name="Rectangle 83"/>
          <p:cNvSpPr/>
          <p:nvPr/>
        </p:nvSpPr>
        <p:spPr bwMode="auto">
          <a:xfrm>
            <a:off x="3583128" y="7452320"/>
            <a:ext cx="2088230" cy="1512168"/>
          </a:xfrm>
          <a:prstGeom prst="rect">
            <a:avLst/>
          </a:prstGeom>
          <a:noFill/>
          <a:ln w="63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graphicFrame>
        <p:nvGraphicFramePr>
          <p:cNvPr id="86" name="Graphique 85"/>
          <p:cNvGraphicFramePr/>
          <p:nvPr>
            <p:extLst>
              <p:ext uri="{D42A27DB-BD31-4B8C-83A1-F6EECF244321}">
                <p14:modId xmlns:p14="http://schemas.microsoft.com/office/powerpoint/2010/main" val="1166135100"/>
              </p:ext>
            </p:extLst>
          </p:nvPr>
        </p:nvGraphicFramePr>
        <p:xfrm>
          <a:off x="2389762" y="4499992"/>
          <a:ext cx="2078476" cy="119481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7" name="Graphique 86"/>
          <p:cNvGraphicFramePr/>
          <p:nvPr>
            <p:extLst>
              <p:ext uri="{D42A27DB-BD31-4B8C-83A1-F6EECF244321}">
                <p14:modId xmlns:p14="http://schemas.microsoft.com/office/powerpoint/2010/main" val="542450931"/>
              </p:ext>
            </p:extLst>
          </p:nvPr>
        </p:nvGraphicFramePr>
        <p:xfrm>
          <a:off x="4576360" y="4499992"/>
          <a:ext cx="2078476" cy="119481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8" name="Graphique 87"/>
          <p:cNvGraphicFramePr/>
          <p:nvPr>
            <p:extLst>
              <p:ext uri="{D42A27DB-BD31-4B8C-83A1-F6EECF244321}">
                <p14:modId xmlns:p14="http://schemas.microsoft.com/office/powerpoint/2010/main" val="1674831039"/>
              </p:ext>
            </p:extLst>
          </p:nvPr>
        </p:nvGraphicFramePr>
        <p:xfrm>
          <a:off x="197899" y="6118374"/>
          <a:ext cx="2078476" cy="119190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9" name="Graphique 88"/>
          <p:cNvGraphicFramePr/>
          <p:nvPr>
            <p:extLst>
              <p:ext uri="{D42A27DB-BD31-4B8C-83A1-F6EECF244321}">
                <p14:modId xmlns:p14="http://schemas.microsoft.com/office/powerpoint/2010/main" val="1116633574"/>
              </p:ext>
            </p:extLst>
          </p:nvPr>
        </p:nvGraphicFramePr>
        <p:xfrm>
          <a:off x="2389762" y="6118374"/>
          <a:ext cx="2078476" cy="119190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90" name="Graphique 89"/>
          <p:cNvGraphicFramePr/>
          <p:nvPr>
            <p:extLst>
              <p:ext uri="{D42A27DB-BD31-4B8C-83A1-F6EECF244321}">
                <p14:modId xmlns:p14="http://schemas.microsoft.com/office/powerpoint/2010/main" val="576316337"/>
              </p:ext>
            </p:extLst>
          </p:nvPr>
        </p:nvGraphicFramePr>
        <p:xfrm>
          <a:off x="4576360" y="6118374"/>
          <a:ext cx="2078476" cy="119190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1" name="Graphique 90"/>
          <p:cNvGraphicFramePr/>
          <p:nvPr>
            <p:extLst>
              <p:ext uri="{D42A27DB-BD31-4B8C-83A1-F6EECF244321}">
                <p14:modId xmlns:p14="http://schemas.microsoft.com/office/powerpoint/2010/main" val="1024226828"/>
              </p:ext>
            </p:extLst>
          </p:nvPr>
        </p:nvGraphicFramePr>
        <p:xfrm>
          <a:off x="1390909" y="7768850"/>
          <a:ext cx="2078476" cy="11919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92" name="Graphique 91"/>
          <p:cNvGraphicFramePr/>
          <p:nvPr>
            <p:extLst>
              <p:ext uri="{D42A27DB-BD31-4B8C-83A1-F6EECF244321}">
                <p14:modId xmlns:p14="http://schemas.microsoft.com/office/powerpoint/2010/main" val="510009177"/>
              </p:ext>
            </p:extLst>
          </p:nvPr>
        </p:nvGraphicFramePr>
        <p:xfrm>
          <a:off x="3582772" y="7768850"/>
          <a:ext cx="2078476" cy="119190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5" name="Graphique 44"/>
          <p:cNvGraphicFramePr/>
          <p:nvPr>
            <p:extLst>
              <p:ext uri="{D42A27DB-BD31-4B8C-83A1-F6EECF244321}">
                <p14:modId xmlns:p14="http://schemas.microsoft.com/office/powerpoint/2010/main" val="1736080884"/>
              </p:ext>
            </p:extLst>
          </p:nvPr>
        </p:nvGraphicFramePr>
        <p:xfrm>
          <a:off x="240237" y="2598039"/>
          <a:ext cx="3128408" cy="1366075"/>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1810569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old"/>
        <a:ea typeface=""/>
        <a:cs typeface=""/>
      </a:majorFont>
      <a:minorFont>
        <a:latin typeface="Arial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41260</TotalTime>
  <Words>1001</Words>
  <Application>Microsoft Office PowerPoint</Application>
  <PresentationFormat>Affichage à l'écran (4:3)</PresentationFormat>
  <Paragraphs>262</Paragraphs>
  <Slides>24</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35 Helvetica Thin</vt:lpstr>
      <vt:lpstr>Arial</vt:lpstr>
      <vt:lpstr>Arial Bold</vt:lpstr>
      <vt:lpstr>Book Antiqua</vt:lpstr>
      <vt:lpstr>Helvetica</vt:lpstr>
      <vt:lpstr>Times</vt:lpstr>
      <vt:lpstr>Times New Roman</vt:lpstr>
      <vt:lpstr>1_Nouvelle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Viavoice</dc:creator>
  <cp:lastModifiedBy>Anne-Mareille Dubois</cp:lastModifiedBy>
  <cp:revision>1017</cp:revision>
  <cp:lastPrinted>2017-02-23T10:25:16Z</cp:lastPrinted>
  <dcterms:created xsi:type="dcterms:W3CDTF">2008-04-17T07:54:38Z</dcterms:created>
  <dcterms:modified xsi:type="dcterms:W3CDTF">2017-03-22T14:55:17Z</dcterms:modified>
</cp:coreProperties>
</file>